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4.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5.xml" ContentType="application/vnd.openxmlformats-officedocument.presentationml.comments+xml"/>
  <Override PartName="/ppt/notesSlides/notesSlide15.xml" ContentType="application/vnd.openxmlformats-officedocument.presentationml.notesSlide+xml"/>
  <Override PartName="/ppt/comments/comment6.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Lst>
  <p:notesMasterIdLst>
    <p:notesMasterId r:id="rId26"/>
  </p:notesMasterIdLst>
  <p:sldIdLst>
    <p:sldId id="256" r:id="rId5"/>
    <p:sldId id="260" r:id="rId6"/>
    <p:sldId id="269" r:id="rId7"/>
    <p:sldId id="271" r:id="rId8"/>
    <p:sldId id="276" r:id="rId9"/>
    <p:sldId id="277" r:id="rId10"/>
    <p:sldId id="262" r:id="rId11"/>
    <p:sldId id="265" r:id="rId12"/>
    <p:sldId id="257" r:id="rId13"/>
    <p:sldId id="258" r:id="rId14"/>
    <p:sldId id="259" r:id="rId15"/>
    <p:sldId id="280" r:id="rId16"/>
    <p:sldId id="281" r:id="rId17"/>
    <p:sldId id="275" r:id="rId18"/>
    <p:sldId id="274" r:id="rId19"/>
    <p:sldId id="270" r:id="rId20"/>
    <p:sldId id="272" r:id="rId21"/>
    <p:sldId id="278" r:id="rId22"/>
    <p:sldId id="279" r:id="rId23"/>
    <p:sldId id="282"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esco Calisto" initials="FC" lastIdx="8" clrIdx="0">
    <p:extLst>
      <p:ext uri="{19B8F6BF-5375-455C-9EA6-DF929625EA0E}">
        <p15:presenceInfo xmlns:p15="http://schemas.microsoft.com/office/powerpoint/2012/main" userId="S::francesco.calisto@edu.unito.it::eece64a3-18aa-4d08-acdf-1a29779088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B723"/>
    <a:srgbClr val="FFD340"/>
    <a:srgbClr val="FFDB74"/>
    <a:srgbClr val="FFC70A"/>
    <a:srgbClr val="0720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7A1C8-8A84-F74E-929D-DF3A4AF338A3}" v="609" dt="2021-03-15T21:11:45.034"/>
    <p1510:client id="{6FFA3AFF-753C-2746-AB33-ED76F4A92D61}" v="1711" dt="2021-03-16T20:00:27.079"/>
    <p1510:client id="{8FDFC660-8840-9F4B-BE03-C946DA7839DC}" v="875" dt="2021-03-15T22:24:34.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9589"/>
  </p:normalViewPr>
  <p:slideViewPr>
    <p:cSldViewPr snapToGrid="0" snapToObjects="1">
      <p:cViewPr varScale="1">
        <p:scale>
          <a:sx n="60" d="100"/>
          <a:sy n="60" d="100"/>
        </p:scale>
        <p:origin x="24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09T16:05:35.718" idx="1">
    <p:pos x="10" y="10"/>
    <p:text>Toglierei da qua i pro del nostro approccio, che aggiungerei nel dettaglio alla fine: ho aggiunto la slide apposita</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3-10T12:34:20.942" idx="4">
    <p:pos x="7688" y="16"/>
    <p:text>Aggiungere formula Rothermel sul paper!</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3-10T12:34:20.942" idx="4">
    <p:pos x="7688" y="16"/>
    <p:text>Aggiungere formula Rothermel sul paper!</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3-09T16:07:36.837" idx="3">
    <p:pos x="10" y="10"/>
    <p:text>Toglierei i due grafici a destra perché di fronte a degli esperti secondo me non fanno bella figura, le forme sono troppo diverse (già tolti)</p:text>
    <p:extLst>
      <p:ext uri="{C676402C-5697-4E1C-873F-D02D1690AC5C}">
        <p15:threadingInfo xmlns:p15="http://schemas.microsoft.com/office/powerpoint/2012/main" timeZoneBias="-60"/>
      </p:ext>
    </p:extLst>
  </p:cm>
  <p:cm authorId="1" dt="2021-03-10T12:45:42.176" idx="5">
    <p:pos x="146" y="146"/>
    <p:text>Correggere assi ascisse grafici, devono essere coerenti</p:text>
    <p:extLst>
      <p:ext uri="{C676402C-5697-4E1C-873F-D02D1690AC5C}">
        <p15:threadingInfo xmlns:p15="http://schemas.microsoft.com/office/powerpoint/2012/main" timeZoneBias="-60"/>
      </p:ext>
    </p:extLst>
  </p:cm>
  <p:cm authorId="1" dt="2021-03-10T13:10:25.209" idx="7">
    <p:pos x="3824" y="2108"/>
    <p:text>In questa slide ho messo l'evoluzione del perimetro perché quella dell'area è troppo brutta (in quella dopo metto l'evoluzione delle aree, così facciamo vedere anche i diversi confronti che abbiamo fatto</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3-10T13:05:51.451" idx="6">
    <p:pos x="7144" y="1084"/>
    <p:text>Mettere a posto tempi anche qua</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3-10T13:11:48.215" idx="8">
    <p:pos x="3674" y="2095"/>
    <p:text>Se per essere coerenti con la slide di one fire volete mettere anche qua l'evoluzione del perimetro possiamo, è anche più bello il grafico (l'area è però a mio avviso più informativa: i perimetri sono uguali ma non vuol dire niente perché tutte le increspature della fireline che noi non abbiamo riprodotto falsano il risultato a mio avviso)</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B8713-1C35-EC4B-A7D6-684A1502DBCF}" type="datetimeFigureOut">
              <a:rPr lang="it-IT" smtClean="0"/>
              <a:t>17/03/21</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754E5-F4EA-E441-AB1E-106E29242456}" type="slidenum">
              <a:rPr lang="it-IT" smtClean="0"/>
              <a:t>‹N›</a:t>
            </a:fld>
            <a:endParaRPr lang="it-IT"/>
          </a:p>
        </p:txBody>
      </p:sp>
    </p:spTree>
    <p:extLst>
      <p:ext uri="{BB962C8B-B14F-4D97-AF65-F5344CB8AC3E}">
        <p14:creationId xmlns:p14="http://schemas.microsoft.com/office/powerpoint/2010/main" val="1843661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pdf/physics/9705023.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EA6754E5-F4EA-E441-AB1E-106E29242456}" type="slidenum">
              <a:rPr lang="it-IT" smtClean="0"/>
              <a:t>1</a:t>
            </a:fld>
            <a:endParaRPr lang="it-IT"/>
          </a:p>
        </p:txBody>
      </p:sp>
    </p:spTree>
    <p:extLst>
      <p:ext uri="{BB962C8B-B14F-4D97-AF65-F5344CB8AC3E}">
        <p14:creationId xmlns:p14="http://schemas.microsoft.com/office/powerpoint/2010/main" val="233178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The </a:t>
            </a:r>
            <a:r>
              <a:rPr lang="it-IT" dirty="0" err="1"/>
              <a:t>level</a:t>
            </a:r>
            <a:r>
              <a:rPr lang="it-IT" dirty="0"/>
              <a:t> set </a:t>
            </a:r>
            <a:r>
              <a:rPr lang="it-IT" dirty="0" err="1"/>
              <a:t>equation</a:t>
            </a:r>
            <a:r>
              <a:rPr lang="it-IT" dirty="0"/>
              <a:t>, i.e. </a:t>
            </a:r>
            <a:r>
              <a:rPr lang="it-IT" dirty="0" err="1"/>
              <a:t>is</a:t>
            </a:r>
            <a:r>
              <a:rPr lang="it-IT" dirty="0"/>
              <a:t> a 2D </a:t>
            </a:r>
            <a:r>
              <a:rPr lang="it-IT" dirty="0" err="1"/>
              <a:t>surface</a:t>
            </a:r>
            <a:r>
              <a:rPr lang="it-IT" dirty="0"/>
              <a:t> </a:t>
            </a:r>
            <a:r>
              <a:rPr lang="it-IT" dirty="0" err="1"/>
              <a:t>embedded</a:t>
            </a:r>
            <a:r>
              <a:rPr lang="it-IT" dirty="0"/>
              <a:t> in a 3D </a:t>
            </a:r>
            <a:r>
              <a:rPr lang="it-IT" dirty="0" err="1"/>
              <a:t>euclidean</a:t>
            </a:r>
            <a:r>
              <a:rPr lang="it-IT" dirty="0"/>
              <a:t> </a:t>
            </a:r>
            <a:r>
              <a:rPr lang="it-IT" dirty="0" err="1"/>
              <a:t>space</a:t>
            </a:r>
            <a:r>
              <a:rPr lang="it-IT" dirty="0"/>
              <a:t> </a:t>
            </a:r>
            <a:r>
              <a:rPr lang="it-IT" dirty="0" err="1"/>
              <a:t>is</a:t>
            </a:r>
            <a:r>
              <a:rPr lang="it-IT" dirty="0"/>
              <a:t> </a:t>
            </a:r>
            <a:r>
              <a:rPr lang="it-IT" dirty="0" err="1"/>
              <a:t>initilially</a:t>
            </a:r>
            <a:r>
              <a:rPr lang="it-IT" dirty="0"/>
              <a:t> set </a:t>
            </a:r>
            <a:r>
              <a:rPr lang="it-IT" dirty="0" err="1"/>
              <a:t>as</a:t>
            </a:r>
            <a:r>
              <a:rPr lang="it-IT" dirty="0"/>
              <a:t> the </a:t>
            </a:r>
            <a:r>
              <a:rPr lang="it-IT" dirty="0" err="1"/>
              <a:t>distance</a:t>
            </a:r>
            <a:r>
              <a:rPr lang="it-IT" dirty="0"/>
              <a:t> of </a:t>
            </a:r>
            <a:r>
              <a:rPr lang="it-IT" dirty="0" err="1"/>
              <a:t>each</a:t>
            </a:r>
            <a:r>
              <a:rPr lang="it-IT" dirty="0"/>
              <a:t> </a:t>
            </a:r>
            <a:r>
              <a:rPr lang="it-IT" dirty="0" err="1"/>
              <a:t>point</a:t>
            </a:r>
            <a:r>
              <a:rPr lang="it-IT" dirty="0"/>
              <a:t> from the </a:t>
            </a:r>
            <a:r>
              <a:rPr lang="it-IT" dirty="0" err="1"/>
              <a:t>ignition</a:t>
            </a:r>
            <a:r>
              <a:rPr lang="it-IT" dirty="0"/>
              <a:t> line. </a:t>
            </a:r>
          </a:p>
          <a:p>
            <a:endParaRPr lang="it-IT" dirty="0"/>
          </a:p>
          <a:p>
            <a:r>
              <a:rPr lang="it-IT" dirty="0"/>
              <a:t>In </a:t>
            </a:r>
            <a:r>
              <a:rPr lang="it-IT" dirty="0" err="1"/>
              <a:t>our</a:t>
            </a:r>
            <a:r>
              <a:rPr lang="it-IT" dirty="0"/>
              <a:t> </a:t>
            </a:r>
            <a:r>
              <a:rPr lang="it-IT" dirty="0" err="1"/>
              <a:t>approach</a:t>
            </a:r>
            <a:r>
              <a:rPr lang="it-IT" dirty="0"/>
              <a:t> </a:t>
            </a:r>
            <a:r>
              <a:rPr lang="it-IT" dirty="0" err="1"/>
              <a:t>it</a:t>
            </a:r>
            <a:r>
              <a:rPr lang="it-IT" dirty="0"/>
              <a:t> </a:t>
            </a:r>
            <a:r>
              <a:rPr lang="it-IT" dirty="0" err="1"/>
              <a:t>is</a:t>
            </a:r>
            <a:r>
              <a:rPr lang="it-IT" dirty="0"/>
              <a:t> </a:t>
            </a:r>
            <a:r>
              <a:rPr lang="it-IT" dirty="0" err="1"/>
              <a:t>required</a:t>
            </a:r>
            <a:r>
              <a:rPr lang="it-IT" dirty="0"/>
              <a:t> </a:t>
            </a:r>
            <a:r>
              <a:rPr lang="it-IT" dirty="0" err="1"/>
              <a:t>that</a:t>
            </a:r>
            <a:r>
              <a:rPr lang="it-IT" dirty="0"/>
              <a:t> </a:t>
            </a:r>
            <a:r>
              <a:rPr lang="it-IT" dirty="0" err="1"/>
              <a:t>every</a:t>
            </a:r>
            <a:r>
              <a:rPr lang="it-IT" dirty="0"/>
              <a:t> </a:t>
            </a:r>
            <a:r>
              <a:rPr lang="it-IT" dirty="0" err="1"/>
              <a:t>quantity</a:t>
            </a:r>
            <a:r>
              <a:rPr lang="it-IT" dirty="0"/>
              <a:t> </a:t>
            </a:r>
            <a:r>
              <a:rPr lang="it-IT" dirty="0" err="1"/>
              <a:t>is</a:t>
            </a:r>
            <a:r>
              <a:rPr lang="it-IT" dirty="0"/>
              <a:t> </a:t>
            </a:r>
            <a:r>
              <a:rPr lang="it-IT" dirty="0" err="1"/>
              <a:t>provided</a:t>
            </a:r>
            <a:r>
              <a:rPr lang="it-IT" dirty="0"/>
              <a:t> </a:t>
            </a:r>
            <a:r>
              <a:rPr lang="it-IT" dirty="0" err="1"/>
              <a:t>either</a:t>
            </a:r>
            <a:r>
              <a:rPr lang="it-IT" dirty="0"/>
              <a:t> </a:t>
            </a:r>
            <a:r>
              <a:rPr lang="it-IT" dirty="0" err="1"/>
              <a:t>as</a:t>
            </a:r>
            <a:r>
              <a:rPr lang="it-IT" dirty="0"/>
              <a:t> a </a:t>
            </a:r>
            <a:r>
              <a:rPr lang="it-IT" dirty="0" err="1"/>
              <a:t>constant</a:t>
            </a:r>
            <a:r>
              <a:rPr lang="it-IT" dirty="0"/>
              <a:t> or </a:t>
            </a:r>
            <a:r>
              <a:rPr lang="it-IT" dirty="0" err="1"/>
              <a:t>as</a:t>
            </a:r>
            <a:r>
              <a:rPr lang="it-IT" dirty="0"/>
              <a:t> a </a:t>
            </a:r>
            <a:r>
              <a:rPr lang="it-IT" dirty="0" err="1"/>
              <a:t>function</a:t>
            </a:r>
            <a:r>
              <a:rPr lang="it-IT" dirty="0"/>
              <a:t>. </a:t>
            </a:r>
            <a:r>
              <a:rPr lang="it-IT" dirty="0" err="1"/>
              <a:t>Therefore</a:t>
            </a:r>
            <a:r>
              <a:rPr lang="it-IT" dirty="0"/>
              <a:t> </a:t>
            </a:r>
            <a:r>
              <a:rPr lang="it-IT" dirty="0" err="1"/>
              <a:t>we</a:t>
            </a:r>
            <a:r>
              <a:rPr lang="it-IT" dirty="0"/>
              <a:t> </a:t>
            </a:r>
            <a:r>
              <a:rPr lang="it-IT" dirty="0" err="1"/>
              <a:t>implemented</a:t>
            </a:r>
            <a:r>
              <a:rPr lang="it-IT" dirty="0"/>
              <a:t> the </a:t>
            </a:r>
            <a:r>
              <a:rPr lang="it-IT" dirty="0" err="1"/>
              <a:t>initial</a:t>
            </a:r>
            <a:r>
              <a:rPr lang="it-IT" dirty="0"/>
              <a:t> </a:t>
            </a:r>
            <a:r>
              <a:rPr lang="it-IT" dirty="0" err="1"/>
              <a:t>condition</a:t>
            </a:r>
            <a:r>
              <a:rPr lang="it-IT" dirty="0"/>
              <a:t> </a:t>
            </a:r>
            <a:r>
              <a:rPr lang="it-IT" dirty="0" err="1"/>
              <a:t>as</a:t>
            </a:r>
            <a:r>
              <a:rPr lang="it-IT" dirty="0"/>
              <a:t> a </a:t>
            </a:r>
            <a:r>
              <a:rPr lang="it-IT" dirty="0" err="1"/>
              <a:t>cone</a:t>
            </a:r>
            <a:r>
              <a:rPr lang="it-IT" dirty="0"/>
              <a:t> with </a:t>
            </a:r>
            <a:r>
              <a:rPr lang="it-IT" dirty="0" err="1"/>
              <a:t>elliptical</a:t>
            </a:r>
            <a:r>
              <a:rPr lang="it-IT" dirty="0"/>
              <a:t> </a:t>
            </a:r>
            <a:r>
              <a:rPr lang="it-IT" dirty="0" err="1"/>
              <a:t>section</a:t>
            </a:r>
            <a:r>
              <a:rPr lang="it-IT" dirty="0"/>
              <a:t>, </a:t>
            </a:r>
            <a:r>
              <a:rPr lang="it-IT" dirty="0" err="1"/>
              <a:t>because</a:t>
            </a:r>
            <a:r>
              <a:rPr lang="it-IT" dirty="0"/>
              <a:t> </a:t>
            </a:r>
            <a:r>
              <a:rPr lang="it-IT" dirty="0" err="1"/>
              <a:t>we</a:t>
            </a:r>
            <a:r>
              <a:rPr lang="it-IT" dirty="0"/>
              <a:t> </a:t>
            </a:r>
            <a:r>
              <a:rPr lang="it-IT" dirty="0" err="1"/>
              <a:t>had</a:t>
            </a:r>
            <a:r>
              <a:rPr lang="it-IT" dirty="0"/>
              <a:t> to deal with </a:t>
            </a:r>
            <a:r>
              <a:rPr lang="it-IT" dirty="0" err="1"/>
              <a:t>circular</a:t>
            </a:r>
            <a:r>
              <a:rPr lang="it-IT" dirty="0"/>
              <a:t> and linear </a:t>
            </a:r>
            <a:r>
              <a:rPr lang="it-IT" dirty="0" err="1"/>
              <a:t>ignition</a:t>
            </a:r>
            <a:r>
              <a:rPr lang="it-IT" dirty="0"/>
              <a:t> </a:t>
            </a:r>
            <a:r>
              <a:rPr lang="it-IT" dirty="0" err="1"/>
              <a:t>shapes</a:t>
            </a:r>
            <a:endParaRPr lang="it-IT" dirty="0"/>
          </a:p>
          <a:p>
            <a:endParaRPr lang="it-IT" dirty="0"/>
          </a:p>
          <a:p>
            <a:endParaRPr lang="it-IT" dirty="0"/>
          </a:p>
          <a:p>
            <a:r>
              <a:rPr lang="it-IT" dirty="0"/>
              <a:t>ONE FIRE</a:t>
            </a:r>
          </a:p>
          <a:p>
            <a:endParaRPr lang="it-IT" dirty="0"/>
          </a:p>
          <a:p>
            <a:r>
              <a:rPr lang="it-IT" dirty="0" err="1"/>
              <a:t>It</a:t>
            </a:r>
            <a:r>
              <a:rPr lang="it-IT" dirty="0"/>
              <a:t> </a:t>
            </a:r>
            <a:r>
              <a:rPr lang="it-IT" dirty="0" err="1"/>
              <a:t>is</a:t>
            </a:r>
            <a:r>
              <a:rPr lang="it-IT" dirty="0"/>
              <a:t> a </a:t>
            </a:r>
            <a:r>
              <a:rPr lang="it-IT" dirty="0" err="1"/>
              <a:t>simple</a:t>
            </a:r>
            <a:r>
              <a:rPr lang="it-IT" dirty="0"/>
              <a:t> case, </a:t>
            </a:r>
            <a:r>
              <a:rPr lang="it-IT" dirty="0" err="1"/>
              <a:t>where</a:t>
            </a:r>
            <a:r>
              <a:rPr lang="it-IT" dirty="0"/>
              <a:t> </a:t>
            </a:r>
            <a:r>
              <a:rPr lang="it-IT" dirty="0" err="1"/>
              <a:t>we</a:t>
            </a:r>
            <a:r>
              <a:rPr lang="it-IT" dirty="0"/>
              <a:t> </a:t>
            </a:r>
            <a:r>
              <a:rPr lang="it-IT" dirty="0" err="1"/>
              <a:t>have</a:t>
            </a:r>
            <a:r>
              <a:rPr lang="it-IT" dirty="0"/>
              <a:t> </a:t>
            </a:r>
            <a:r>
              <a:rPr lang="it-IT" dirty="0" err="1"/>
              <a:t>only</a:t>
            </a:r>
            <a:r>
              <a:rPr lang="it-IT" dirty="0"/>
              <a:t> </a:t>
            </a:r>
            <a:r>
              <a:rPr lang="it-IT" dirty="0" err="1"/>
              <a:t>one</a:t>
            </a:r>
            <a:r>
              <a:rPr lang="it-IT" dirty="0"/>
              <a:t> </a:t>
            </a:r>
            <a:r>
              <a:rPr lang="it-IT" dirty="0" err="1"/>
              <a:t>ignition</a:t>
            </a:r>
            <a:r>
              <a:rPr lang="it-IT" dirty="0"/>
              <a:t> </a:t>
            </a:r>
            <a:r>
              <a:rPr lang="it-IT" dirty="0" err="1"/>
              <a:t>point</a:t>
            </a:r>
            <a:r>
              <a:rPr lang="it-IT" dirty="0"/>
              <a:t>,  </a:t>
            </a:r>
            <a:r>
              <a:rPr lang="it-IT" dirty="0" err="1"/>
              <a:t>that</a:t>
            </a:r>
            <a:r>
              <a:rPr lang="it-IT" dirty="0"/>
              <a:t> </a:t>
            </a:r>
            <a:r>
              <a:rPr lang="it-IT" dirty="0" err="1"/>
              <a:t>demonstrates</a:t>
            </a:r>
            <a:r>
              <a:rPr lang="it-IT" dirty="0"/>
              <a:t> </a:t>
            </a:r>
            <a:r>
              <a:rPr lang="it-IT" dirty="0" err="1"/>
              <a:t>that</a:t>
            </a:r>
            <a:r>
              <a:rPr lang="it-IT" dirty="0"/>
              <a:t> </a:t>
            </a:r>
            <a:r>
              <a:rPr lang="it-IT" dirty="0" err="1"/>
              <a:t>our</a:t>
            </a:r>
            <a:r>
              <a:rPr lang="it-IT" dirty="0"/>
              <a:t> model </a:t>
            </a:r>
            <a:r>
              <a:rPr lang="it-IT" dirty="0" err="1"/>
              <a:t>works</a:t>
            </a:r>
            <a:r>
              <a:rPr lang="it-IT" dirty="0"/>
              <a:t> </a:t>
            </a:r>
            <a:r>
              <a:rPr lang="it-IT" dirty="0" err="1"/>
              <a:t>well</a:t>
            </a:r>
            <a:r>
              <a:rPr lang="it-IT" dirty="0"/>
              <a:t> in case of </a:t>
            </a:r>
            <a:r>
              <a:rPr lang="it-IT" dirty="0" err="1"/>
              <a:t>fires</a:t>
            </a:r>
            <a:r>
              <a:rPr lang="it-IT" dirty="0"/>
              <a:t> </a:t>
            </a:r>
            <a:r>
              <a:rPr lang="it-IT" dirty="0" err="1"/>
              <a:t>that</a:t>
            </a:r>
            <a:r>
              <a:rPr lang="it-IT" dirty="0"/>
              <a:t> spread in </a:t>
            </a:r>
            <a:r>
              <a:rPr lang="it-IT" dirty="0" err="1"/>
              <a:t>flat</a:t>
            </a:r>
            <a:r>
              <a:rPr lang="it-IT" dirty="0"/>
              <a:t> </a:t>
            </a:r>
            <a:r>
              <a:rPr lang="it-IT" dirty="0" err="1"/>
              <a:t>areas</a:t>
            </a:r>
            <a:r>
              <a:rPr lang="it-IT" dirty="0"/>
              <a:t> </a:t>
            </a:r>
            <a:r>
              <a:rPr lang="it-IT" dirty="0" err="1"/>
              <a:t>where</a:t>
            </a:r>
            <a:r>
              <a:rPr lang="it-IT" dirty="0"/>
              <a:t> the </a:t>
            </a:r>
            <a:r>
              <a:rPr lang="it-IT" dirty="0" err="1"/>
              <a:t>fuel</a:t>
            </a:r>
            <a:r>
              <a:rPr lang="it-IT" dirty="0"/>
              <a:t> </a:t>
            </a:r>
            <a:r>
              <a:rPr lang="it-IT" dirty="0" err="1"/>
              <a:t>doesn’t</a:t>
            </a:r>
            <a:r>
              <a:rPr lang="it-IT" dirty="0"/>
              <a:t> </a:t>
            </a:r>
            <a:r>
              <a:rPr lang="it-IT" dirty="0" err="1"/>
              <a:t>change</a:t>
            </a:r>
            <a:r>
              <a:rPr lang="it-IT" dirty="0"/>
              <a:t>. </a:t>
            </a:r>
            <a:r>
              <a:rPr lang="it-IT" dirty="0" err="1"/>
              <a:t>It</a:t>
            </a:r>
            <a:r>
              <a:rPr lang="it-IT" dirty="0"/>
              <a:t> </a:t>
            </a:r>
            <a:r>
              <a:rPr lang="it-IT" dirty="0" err="1"/>
              <a:t>also</a:t>
            </a:r>
            <a:r>
              <a:rPr lang="it-IT" dirty="0"/>
              <a:t> </a:t>
            </a:r>
            <a:r>
              <a:rPr lang="it-IT" dirty="0" err="1"/>
              <a:t>evolves</a:t>
            </a:r>
            <a:r>
              <a:rPr lang="it-IT" dirty="0"/>
              <a:t> </a:t>
            </a:r>
            <a:r>
              <a:rPr lang="it-IT" dirty="0" err="1"/>
              <a:t>according</a:t>
            </a:r>
            <a:r>
              <a:rPr lang="it-IT" dirty="0"/>
              <a:t> to the </a:t>
            </a:r>
            <a:r>
              <a:rPr lang="it-IT" dirty="0" err="1"/>
              <a:t>wind</a:t>
            </a:r>
            <a:r>
              <a:rPr lang="it-IT" dirty="0"/>
              <a:t> </a:t>
            </a:r>
            <a:r>
              <a:rPr lang="it-IT" dirty="0" err="1"/>
              <a:t>direction</a:t>
            </a:r>
            <a:r>
              <a:rPr lang="it-IT" dirty="0"/>
              <a:t>.</a:t>
            </a:r>
          </a:p>
          <a:p>
            <a:endParaRPr lang="it-IT" dirty="0"/>
          </a:p>
          <a:p>
            <a:r>
              <a:rPr lang="it-IT" dirty="0"/>
              <a:t>Here are some </a:t>
            </a:r>
            <a:r>
              <a:rPr lang="it-IT" dirty="0" err="1"/>
              <a:t>specs</a:t>
            </a:r>
            <a:r>
              <a:rPr lang="it-IT" dirty="0"/>
              <a:t> </a:t>
            </a:r>
          </a:p>
          <a:p>
            <a:r>
              <a:rPr lang="it-IT" dirty="0" err="1"/>
              <a:t>We</a:t>
            </a:r>
            <a:r>
              <a:rPr lang="it-IT" dirty="0"/>
              <a:t> </a:t>
            </a:r>
            <a:r>
              <a:rPr lang="it-IT" dirty="0" err="1"/>
              <a:t>have</a:t>
            </a:r>
            <a:r>
              <a:rPr lang="it-IT" dirty="0"/>
              <a:t> </a:t>
            </a:r>
            <a:r>
              <a:rPr lang="it-IT" dirty="0" err="1"/>
              <a:t>been</a:t>
            </a:r>
            <a:r>
              <a:rPr lang="it-IT" dirty="0"/>
              <a:t> </a:t>
            </a:r>
            <a:r>
              <a:rPr lang="it-IT" dirty="0" err="1"/>
              <a:t>using</a:t>
            </a:r>
            <a:r>
              <a:rPr lang="it-IT" dirty="0"/>
              <a:t> ADAM </a:t>
            </a:r>
            <a:r>
              <a:rPr lang="it-IT" dirty="0" err="1"/>
              <a:t>as</a:t>
            </a:r>
            <a:r>
              <a:rPr lang="it-IT" dirty="0"/>
              <a:t> the </a:t>
            </a:r>
            <a:r>
              <a:rPr lang="it-IT" dirty="0" err="1"/>
              <a:t>optimization</a:t>
            </a:r>
            <a:r>
              <a:rPr lang="it-IT" dirty="0"/>
              <a:t> </a:t>
            </a:r>
            <a:r>
              <a:rPr lang="it-IT" dirty="0" err="1"/>
              <a:t>algorithm</a:t>
            </a:r>
            <a:r>
              <a:rPr lang="it-IT" dirty="0"/>
              <a:t> </a:t>
            </a:r>
          </a:p>
          <a:p>
            <a:endParaRPr lang="it-IT" dirty="0"/>
          </a:p>
          <a:p>
            <a:r>
              <a:rPr lang="it-IT" dirty="0"/>
              <a:t>AS </a:t>
            </a:r>
            <a:r>
              <a:rPr lang="it-IT" dirty="0" err="1"/>
              <a:t>you</a:t>
            </a:r>
            <a:r>
              <a:rPr lang="it-IT" dirty="0"/>
              <a:t> can </a:t>
            </a:r>
            <a:r>
              <a:rPr lang="it-IT" dirty="0" err="1"/>
              <a:t>see</a:t>
            </a:r>
            <a:r>
              <a:rPr lang="it-IT" dirty="0"/>
              <a:t> the </a:t>
            </a:r>
            <a:r>
              <a:rPr lang="it-IT" dirty="0" err="1"/>
              <a:t>final</a:t>
            </a:r>
            <a:r>
              <a:rPr lang="it-IT" dirty="0"/>
              <a:t> </a:t>
            </a:r>
            <a:r>
              <a:rPr lang="it-IT" dirty="0" err="1"/>
              <a:t>objective</a:t>
            </a:r>
            <a:r>
              <a:rPr lang="it-IT" dirty="0"/>
              <a:t> </a:t>
            </a:r>
            <a:r>
              <a:rPr lang="it-IT" dirty="0" err="1"/>
              <a:t>value</a:t>
            </a:r>
            <a:r>
              <a:rPr lang="it-IT" dirty="0"/>
              <a:t> </a:t>
            </a:r>
            <a:r>
              <a:rPr lang="it-IT" dirty="0" err="1"/>
              <a:t>is</a:t>
            </a:r>
            <a:r>
              <a:rPr lang="it-IT" dirty="0"/>
              <a:t> , </a:t>
            </a:r>
            <a:r>
              <a:rPr lang="it-IT" dirty="0" err="1"/>
              <a:t>it</a:t>
            </a:r>
            <a:r>
              <a:rPr lang="it-IT" dirty="0"/>
              <a:t> </a:t>
            </a:r>
            <a:r>
              <a:rPr lang="it-IT" dirty="0" err="1"/>
              <a:t>didn’t</a:t>
            </a:r>
            <a:r>
              <a:rPr lang="it-IT" dirty="0"/>
              <a:t> take long </a:t>
            </a:r>
            <a:r>
              <a:rPr lang="it-IT" dirty="0">
                <a:sym typeface="Wingdings" pitchFamily="2" charset="2"/>
              </a:rPr>
              <a:t> </a:t>
            </a:r>
            <a:r>
              <a:rPr lang="it-IT" dirty="0" err="1">
                <a:sym typeface="Wingdings" pitchFamily="2" charset="2"/>
              </a:rPr>
              <a:t>around</a:t>
            </a:r>
            <a:r>
              <a:rPr lang="it-IT" dirty="0">
                <a:sym typeface="Wingdings" pitchFamily="2" charset="2"/>
              </a:rPr>
              <a:t> 11 minutes and </a:t>
            </a:r>
            <a:r>
              <a:rPr lang="it-IT" dirty="0" err="1">
                <a:sym typeface="Wingdings" pitchFamily="2" charset="2"/>
              </a:rPr>
              <a:t>nearly</a:t>
            </a:r>
            <a:r>
              <a:rPr lang="it-IT" dirty="0">
                <a:sym typeface="Wingdings" pitchFamily="2" charset="2"/>
              </a:rPr>
              <a:t> 5000 </a:t>
            </a:r>
            <a:r>
              <a:rPr lang="it-IT" dirty="0" err="1">
                <a:sym typeface="Wingdings" pitchFamily="2" charset="2"/>
              </a:rPr>
              <a:t>iterations</a:t>
            </a:r>
            <a:r>
              <a:rPr lang="it-IT" dirty="0">
                <a:sym typeface="Wingdings" pitchFamily="2" charset="2"/>
              </a:rPr>
              <a:t> </a:t>
            </a:r>
          </a:p>
          <a:p>
            <a:r>
              <a:rPr lang="it-IT" dirty="0">
                <a:sym typeface="Wingdings" pitchFamily="2" charset="2"/>
              </a:rPr>
              <a:t>Time and </a:t>
            </a:r>
            <a:r>
              <a:rPr lang="it-IT" dirty="0" err="1">
                <a:sym typeface="Wingdings" pitchFamily="2" charset="2"/>
              </a:rPr>
              <a:t>spatial</a:t>
            </a:r>
            <a:r>
              <a:rPr lang="it-IT" dirty="0">
                <a:sym typeface="Wingdings" pitchFamily="2" charset="2"/>
              </a:rPr>
              <a:t> </a:t>
            </a:r>
            <a:r>
              <a:rPr lang="it-IT" dirty="0" err="1">
                <a:sym typeface="Wingdings" pitchFamily="2" charset="2"/>
              </a:rPr>
              <a:t>domains</a:t>
            </a:r>
            <a:r>
              <a:rPr lang="it-IT" dirty="0">
                <a:sym typeface="Wingdings" pitchFamily="2" charset="2"/>
              </a:rPr>
              <a:t> are </a:t>
            </a:r>
            <a:r>
              <a:rPr lang="it-IT" dirty="0" err="1">
                <a:sym typeface="Wingdings" pitchFamily="2" charset="2"/>
              </a:rPr>
              <a:t>all</a:t>
            </a:r>
            <a:r>
              <a:rPr lang="it-IT" dirty="0">
                <a:sym typeface="Wingdings" pitchFamily="2" charset="2"/>
              </a:rPr>
              <a:t> </a:t>
            </a:r>
            <a:r>
              <a:rPr lang="it-IT" dirty="0" err="1">
                <a:sym typeface="Wingdings" pitchFamily="2" charset="2"/>
              </a:rPr>
              <a:t>between</a:t>
            </a:r>
            <a:r>
              <a:rPr lang="it-IT" dirty="0">
                <a:sym typeface="Wingdings" pitchFamily="2" charset="2"/>
              </a:rPr>
              <a:t> 0 and 10 </a:t>
            </a:r>
          </a:p>
          <a:p>
            <a:r>
              <a:rPr lang="it-IT" dirty="0">
                <a:sym typeface="Wingdings" pitchFamily="2" charset="2"/>
              </a:rPr>
              <a:t>And the </a:t>
            </a:r>
            <a:r>
              <a:rPr lang="it-IT" dirty="0" err="1">
                <a:sym typeface="Wingdings" pitchFamily="2" charset="2"/>
              </a:rPr>
              <a:t>mesh</a:t>
            </a:r>
            <a:r>
              <a:rPr lang="it-IT" dirty="0">
                <a:sym typeface="Wingdings" pitchFamily="2" charset="2"/>
              </a:rPr>
              <a:t> </a:t>
            </a:r>
            <a:r>
              <a:rPr lang="it-IT" dirty="0" err="1">
                <a:sym typeface="Wingdings" pitchFamily="2" charset="2"/>
              </a:rPr>
              <a:t>size</a:t>
            </a:r>
            <a:r>
              <a:rPr lang="it-IT" dirty="0">
                <a:sym typeface="Wingdings" pitchFamily="2" charset="2"/>
              </a:rPr>
              <a:t> for training </a:t>
            </a:r>
            <a:r>
              <a:rPr lang="it-IT" dirty="0" err="1">
                <a:sym typeface="Wingdings" pitchFamily="2" charset="2"/>
              </a:rPr>
              <a:t>is</a:t>
            </a:r>
            <a:r>
              <a:rPr lang="it-IT" dirty="0">
                <a:sym typeface="Wingdings" pitchFamily="2" charset="2"/>
              </a:rPr>
              <a:t> </a:t>
            </a:r>
            <a:r>
              <a:rPr lang="it-IT" dirty="0" err="1">
                <a:sym typeface="Wingdings" pitchFamily="2" charset="2"/>
              </a:rPr>
              <a:t>finer</a:t>
            </a:r>
            <a:r>
              <a:rPr lang="it-IT" dirty="0">
                <a:sym typeface="Wingdings" pitchFamily="2" charset="2"/>
              </a:rPr>
              <a:t> for </a:t>
            </a:r>
            <a:r>
              <a:rPr lang="it-IT" dirty="0" err="1">
                <a:sym typeface="Wingdings" pitchFamily="2" charset="2"/>
              </a:rPr>
              <a:t>space</a:t>
            </a:r>
            <a:r>
              <a:rPr lang="it-IT" dirty="0">
                <a:sym typeface="Wingdings" pitchFamily="2" charset="2"/>
              </a:rPr>
              <a:t> </a:t>
            </a:r>
          </a:p>
          <a:p>
            <a:r>
              <a:rPr lang="it-IT" dirty="0" err="1">
                <a:sym typeface="Wingdings" pitchFamily="2" charset="2"/>
              </a:rPr>
              <a:t>Initial</a:t>
            </a:r>
            <a:r>
              <a:rPr lang="it-IT" dirty="0">
                <a:sym typeface="Wingdings" pitchFamily="2" charset="2"/>
              </a:rPr>
              <a:t> </a:t>
            </a:r>
            <a:r>
              <a:rPr lang="it-IT" dirty="0" err="1">
                <a:sym typeface="Wingdings" pitchFamily="2" charset="2"/>
              </a:rPr>
              <a:t>condition</a:t>
            </a:r>
            <a:r>
              <a:rPr lang="it-IT" dirty="0">
                <a:sym typeface="Wingdings" pitchFamily="2" charset="2"/>
              </a:rPr>
              <a:t> </a:t>
            </a:r>
            <a:r>
              <a:rPr lang="it-IT" dirty="0" err="1">
                <a:sym typeface="Wingdings" pitchFamily="2" charset="2"/>
              </a:rPr>
              <a:t>is</a:t>
            </a:r>
            <a:r>
              <a:rPr lang="it-IT" dirty="0">
                <a:sym typeface="Wingdings" pitchFamily="2" charset="2"/>
              </a:rPr>
              <a:t> a </a:t>
            </a:r>
            <a:r>
              <a:rPr lang="it-IT" dirty="0" err="1">
                <a:sym typeface="Wingdings" pitchFamily="2" charset="2"/>
              </a:rPr>
              <a:t>cone</a:t>
            </a:r>
            <a:r>
              <a:rPr lang="it-IT" dirty="0">
                <a:sym typeface="Wingdings" pitchFamily="2" charset="2"/>
              </a:rPr>
              <a:t> with </a:t>
            </a:r>
            <a:r>
              <a:rPr lang="it-IT" dirty="0" err="1">
                <a:sym typeface="Wingdings" pitchFamily="2" charset="2"/>
              </a:rPr>
              <a:t>elliptical</a:t>
            </a:r>
            <a:r>
              <a:rPr lang="it-IT" dirty="0">
                <a:sym typeface="Wingdings" pitchFamily="2" charset="2"/>
              </a:rPr>
              <a:t> </a:t>
            </a:r>
            <a:r>
              <a:rPr lang="it-IT" dirty="0" err="1">
                <a:sym typeface="Wingdings" pitchFamily="2" charset="2"/>
              </a:rPr>
              <a:t>section</a:t>
            </a:r>
            <a:r>
              <a:rPr lang="it-IT" dirty="0">
                <a:sym typeface="Wingdings" pitchFamily="2" charset="2"/>
              </a:rPr>
              <a:t> </a:t>
            </a:r>
          </a:p>
          <a:p>
            <a:endParaRPr lang="it-IT" dirty="0">
              <a:sym typeface="Wingdings" pitchFamily="2" charset="2"/>
            </a:endParaRPr>
          </a:p>
          <a:p>
            <a:r>
              <a:rPr lang="it-IT" dirty="0" err="1">
                <a:sym typeface="Wingdings" pitchFamily="2" charset="2"/>
              </a:rPr>
              <a:t>As</a:t>
            </a:r>
            <a:r>
              <a:rPr lang="it-IT" dirty="0">
                <a:sym typeface="Wingdings" pitchFamily="2" charset="2"/>
              </a:rPr>
              <a:t> </a:t>
            </a:r>
            <a:r>
              <a:rPr lang="it-IT" dirty="0" err="1">
                <a:sym typeface="Wingdings" pitchFamily="2" charset="2"/>
              </a:rPr>
              <a:t>you</a:t>
            </a:r>
            <a:r>
              <a:rPr lang="it-IT" dirty="0">
                <a:sym typeface="Wingdings" pitchFamily="2" charset="2"/>
              </a:rPr>
              <a:t> can </a:t>
            </a:r>
            <a:r>
              <a:rPr lang="it-IT" dirty="0" err="1">
                <a:sym typeface="Wingdings" pitchFamily="2" charset="2"/>
              </a:rPr>
              <a:t>see</a:t>
            </a:r>
            <a:r>
              <a:rPr lang="it-IT" dirty="0">
                <a:sym typeface="Wingdings" pitchFamily="2" charset="2"/>
              </a:rPr>
              <a:t> the </a:t>
            </a:r>
            <a:r>
              <a:rPr lang="it-IT" dirty="0" err="1">
                <a:sym typeface="Wingdings" pitchFamily="2" charset="2"/>
              </a:rPr>
              <a:t>neural</a:t>
            </a:r>
            <a:r>
              <a:rPr lang="it-IT" dirty="0">
                <a:sym typeface="Wingdings" pitchFamily="2" charset="2"/>
              </a:rPr>
              <a:t> net </a:t>
            </a:r>
            <a:r>
              <a:rPr lang="it-IT" dirty="0" err="1">
                <a:sym typeface="Wingdings" pitchFamily="2" charset="2"/>
              </a:rPr>
              <a:t>is</a:t>
            </a:r>
            <a:r>
              <a:rPr lang="it-IT" dirty="0">
                <a:sym typeface="Wingdings" pitchFamily="2" charset="2"/>
              </a:rPr>
              <a:t> </a:t>
            </a:r>
            <a:r>
              <a:rPr lang="it-IT" dirty="0" err="1">
                <a:sym typeface="Wingdings" pitchFamily="2" charset="2"/>
              </a:rPr>
              <a:t>shallow</a:t>
            </a:r>
            <a:r>
              <a:rPr lang="it-IT" dirty="0">
                <a:sym typeface="Wingdings" pitchFamily="2" charset="2"/>
              </a:rPr>
              <a:t> and the </a:t>
            </a:r>
            <a:r>
              <a:rPr lang="it-IT" dirty="0" err="1">
                <a:sym typeface="Wingdings" pitchFamily="2" charset="2"/>
              </a:rPr>
              <a:t>number</a:t>
            </a:r>
            <a:r>
              <a:rPr lang="it-IT" dirty="0">
                <a:sym typeface="Wingdings" pitchFamily="2" charset="2"/>
              </a:rPr>
              <a:t> of </a:t>
            </a:r>
            <a:r>
              <a:rPr lang="it-IT" dirty="0" err="1">
                <a:sym typeface="Wingdings" pitchFamily="2" charset="2"/>
              </a:rPr>
              <a:t>parameters</a:t>
            </a:r>
            <a:r>
              <a:rPr lang="it-IT" dirty="0">
                <a:sym typeface="Wingdings" pitchFamily="2" charset="2"/>
              </a:rPr>
              <a:t> </a:t>
            </a:r>
            <a:r>
              <a:rPr lang="it-IT" dirty="0" err="1">
                <a:sym typeface="Wingdings" pitchFamily="2" charset="2"/>
              </a:rPr>
              <a:t>is</a:t>
            </a:r>
            <a:r>
              <a:rPr lang="it-IT" dirty="0">
                <a:sym typeface="Wingdings" pitchFamily="2" charset="2"/>
              </a:rPr>
              <a:t> </a:t>
            </a:r>
            <a:r>
              <a:rPr lang="it-IT" dirty="0" err="1">
                <a:sym typeface="Wingdings" pitchFamily="2" charset="2"/>
              </a:rPr>
              <a:t>somewhat</a:t>
            </a:r>
            <a:r>
              <a:rPr lang="it-IT" dirty="0">
                <a:sym typeface="Wingdings" pitchFamily="2" charset="2"/>
              </a:rPr>
              <a:t> </a:t>
            </a:r>
            <a:r>
              <a:rPr lang="it-IT" dirty="0" err="1">
                <a:sym typeface="Wingdings" pitchFamily="2" charset="2"/>
              </a:rPr>
              <a:t>very</a:t>
            </a:r>
            <a:r>
              <a:rPr lang="it-IT" dirty="0">
                <a:sym typeface="Wingdings" pitchFamily="2" charset="2"/>
              </a:rPr>
              <a:t> small </a:t>
            </a:r>
            <a:r>
              <a:rPr lang="it-IT" dirty="0" err="1">
                <a:sym typeface="Wingdings" pitchFamily="2" charset="2"/>
              </a:rPr>
              <a:t>compared</a:t>
            </a:r>
            <a:r>
              <a:rPr lang="it-IT" dirty="0">
                <a:sym typeface="Wingdings" pitchFamily="2" charset="2"/>
              </a:rPr>
              <a:t> to the </a:t>
            </a:r>
            <a:r>
              <a:rPr lang="it-IT" dirty="0" err="1">
                <a:sym typeface="Wingdings" pitchFamily="2" charset="2"/>
              </a:rPr>
              <a:t>vast</a:t>
            </a:r>
            <a:r>
              <a:rPr lang="it-IT" dirty="0">
                <a:sym typeface="Wingdings" pitchFamily="2" charset="2"/>
              </a:rPr>
              <a:t> </a:t>
            </a:r>
            <a:r>
              <a:rPr lang="it-IT" dirty="0" err="1">
                <a:sym typeface="Wingdings" pitchFamily="2" charset="2"/>
              </a:rPr>
              <a:t>majority</a:t>
            </a:r>
            <a:r>
              <a:rPr lang="it-IT" dirty="0">
                <a:sym typeface="Wingdings" pitchFamily="2" charset="2"/>
              </a:rPr>
              <a:t> of </a:t>
            </a:r>
            <a:r>
              <a:rPr lang="it-IT" dirty="0" err="1">
                <a:sym typeface="Wingdings" pitchFamily="2" charset="2"/>
              </a:rPr>
              <a:t>cases</a:t>
            </a:r>
            <a:r>
              <a:rPr lang="it-IT" dirty="0">
                <a:sym typeface="Wingdings" pitchFamily="2" charset="2"/>
              </a:rPr>
              <a:t> </a:t>
            </a:r>
            <a:r>
              <a:rPr lang="it-IT" dirty="0" err="1">
                <a:sym typeface="Wingdings" pitchFamily="2" charset="2"/>
              </a:rPr>
              <a:t>where</a:t>
            </a:r>
            <a:r>
              <a:rPr lang="it-IT" dirty="0">
                <a:sym typeface="Wingdings" pitchFamily="2" charset="2"/>
              </a:rPr>
              <a:t> </a:t>
            </a:r>
            <a:r>
              <a:rPr lang="it-IT" dirty="0" err="1">
                <a:sym typeface="Wingdings" pitchFamily="2" charset="2"/>
              </a:rPr>
              <a:t>NNs</a:t>
            </a:r>
            <a:r>
              <a:rPr lang="it-IT" dirty="0">
                <a:sym typeface="Wingdings" pitchFamily="2" charset="2"/>
              </a:rPr>
              <a:t> are </a:t>
            </a:r>
            <a:r>
              <a:rPr lang="it-IT" dirty="0" err="1">
                <a:sym typeface="Wingdings" pitchFamily="2" charset="2"/>
              </a:rPr>
              <a:t>employed</a:t>
            </a:r>
            <a:r>
              <a:rPr lang="it-IT" dirty="0">
                <a:sym typeface="Wingdings" pitchFamily="2" charset="2"/>
              </a:rPr>
              <a:t> </a:t>
            </a:r>
          </a:p>
          <a:p>
            <a:endParaRPr lang="it-IT" dirty="0">
              <a:sym typeface="Wingdings" pitchFamily="2" charset="2"/>
            </a:endParaRPr>
          </a:p>
          <a:p>
            <a:r>
              <a:rPr lang="it-IT" dirty="0">
                <a:sym typeface="Wingdings" pitchFamily="2" charset="2"/>
              </a:rPr>
              <a:t>Here </a:t>
            </a:r>
            <a:r>
              <a:rPr lang="it-IT" dirty="0" err="1">
                <a:sym typeface="Wingdings" pitchFamily="2" charset="2"/>
              </a:rPr>
              <a:t>you</a:t>
            </a:r>
            <a:r>
              <a:rPr lang="it-IT" dirty="0">
                <a:sym typeface="Wingdings" pitchFamily="2" charset="2"/>
              </a:rPr>
              <a:t> can </a:t>
            </a:r>
            <a:r>
              <a:rPr lang="it-IT" dirty="0" err="1">
                <a:sym typeface="Wingdings" pitchFamily="2" charset="2"/>
              </a:rPr>
              <a:t>see</a:t>
            </a:r>
            <a:r>
              <a:rPr lang="it-IT" dirty="0">
                <a:sym typeface="Wingdings" pitchFamily="2" charset="2"/>
              </a:rPr>
              <a:t> the </a:t>
            </a:r>
            <a:r>
              <a:rPr lang="it-IT" dirty="0" err="1">
                <a:sym typeface="Wingdings" pitchFamily="2" charset="2"/>
              </a:rPr>
              <a:t>results</a:t>
            </a:r>
            <a:r>
              <a:rPr lang="it-IT" dirty="0">
                <a:sym typeface="Wingdings" pitchFamily="2" charset="2"/>
              </a:rPr>
              <a:t> </a:t>
            </a:r>
            <a:r>
              <a:rPr lang="it-IT" dirty="0" err="1">
                <a:sym typeface="Wingdings" pitchFamily="2" charset="2"/>
              </a:rPr>
              <a:t>at</a:t>
            </a:r>
            <a:r>
              <a:rPr lang="it-IT" dirty="0">
                <a:sym typeface="Wingdings" pitchFamily="2" charset="2"/>
              </a:rPr>
              <a:t> </a:t>
            </a:r>
            <a:r>
              <a:rPr lang="it-IT" dirty="0" err="1">
                <a:sym typeface="Wingdings" pitchFamily="2" charset="2"/>
              </a:rPr>
              <a:t>different</a:t>
            </a:r>
            <a:r>
              <a:rPr lang="it-IT" dirty="0">
                <a:sym typeface="Wingdings" pitchFamily="2" charset="2"/>
              </a:rPr>
              <a:t> time </a:t>
            </a:r>
            <a:r>
              <a:rPr lang="it-IT" dirty="0" err="1">
                <a:sym typeface="Wingdings" pitchFamily="2" charset="2"/>
              </a:rPr>
              <a:t>frames</a:t>
            </a:r>
            <a:r>
              <a:rPr lang="it-IT" dirty="0">
                <a:sym typeface="Wingdings" pitchFamily="2" charset="2"/>
              </a:rPr>
              <a:t> </a:t>
            </a:r>
          </a:p>
          <a:p>
            <a:endParaRPr lang="it-IT" dirty="0">
              <a:sym typeface="Wingdings" pitchFamily="2" charset="2"/>
            </a:endParaRPr>
          </a:p>
          <a:p>
            <a:endParaRPr lang="it-IT" dirty="0"/>
          </a:p>
        </p:txBody>
      </p:sp>
      <p:sp>
        <p:nvSpPr>
          <p:cNvPr id="4" name="Slide Number Placeholder 3"/>
          <p:cNvSpPr>
            <a:spLocks noGrp="1"/>
          </p:cNvSpPr>
          <p:nvPr>
            <p:ph type="sldNum" sz="quarter" idx="5"/>
          </p:nvPr>
        </p:nvSpPr>
        <p:spPr/>
        <p:txBody>
          <a:bodyPr/>
          <a:lstStyle/>
          <a:p>
            <a:fld id="{EA6754E5-F4EA-E441-AB1E-106E29242456}" type="slidenum">
              <a:rPr lang="it-IT" smtClean="0"/>
              <a:t>10</a:t>
            </a:fld>
            <a:endParaRPr lang="it-IT"/>
          </a:p>
        </p:txBody>
      </p:sp>
    </p:spTree>
    <p:extLst>
      <p:ext uri="{BB962C8B-B14F-4D97-AF65-F5344CB8AC3E}">
        <p14:creationId xmlns:p14="http://schemas.microsoft.com/office/powerpoint/2010/main" val="3068841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sym typeface="Wingdings" pitchFamily="2" charset="2"/>
              </a:rPr>
              <a:t>In </a:t>
            </a:r>
            <a:r>
              <a:rPr lang="it-IT" dirty="0" err="1">
                <a:sym typeface="Wingdings" pitchFamily="2" charset="2"/>
              </a:rPr>
              <a:t>order</a:t>
            </a:r>
            <a:r>
              <a:rPr lang="it-IT" dirty="0">
                <a:sym typeface="Wingdings" pitchFamily="2" charset="2"/>
              </a:rPr>
              <a:t> to </a:t>
            </a:r>
            <a:r>
              <a:rPr lang="it-IT" dirty="0" err="1">
                <a:sym typeface="Wingdings" pitchFamily="2" charset="2"/>
              </a:rPr>
              <a:t>provide</a:t>
            </a:r>
            <a:r>
              <a:rPr lang="it-IT" dirty="0">
                <a:sym typeface="Wingdings" pitchFamily="2" charset="2"/>
              </a:rPr>
              <a:t> a quantitative </a:t>
            </a:r>
            <a:r>
              <a:rPr lang="it-IT" dirty="0" err="1">
                <a:sym typeface="Wingdings" pitchFamily="2" charset="2"/>
              </a:rPr>
              <a:t>measure</a:t>
            </a:r>
            <a:r>
              <a:rPr lang="it-IT" dirty="0">
                <a:sym typeface="Wingdings" pitchFamily="2" charset="2"/>
              </a:rPr>
              <a:t> of the </a:t>
            </a:r>
            <a:r>
              <a:rPr lang="it-IT" dirty="0" err="1">
                <a:sym typeface="Wingdings" pitchFamily="2" charset="2"/>
              </a:rPr>
              <a:t>error</a:t>
            </a:r>
            <a:r>
              <a:rPr lang="it-IT" dirty="0">
                <a:sym typeface="Wingdings" pitchFamily="2" charset="2"/>
              </a:rPr>
              <a:t> </a:t>
            </a:r>
            <a:r>
              <a:rPr lang="it-IT" dirty="0" err="1">
                <a:sym typeface="Wingdings" pitchFamily="2" charset="2"/>
              </a:rPr>
              <a:t>between</a:t>
            </a:r>
            <a:r>
              <a:rPr lang="it-IT" dirty="0">
                <a:sym typeface="Wingdings" pitchFamily="2" charset="2"/>
              </a:rPr>
              <a:t> the </a:t>
            </a:r>
            <a:r>
              <a:rPr lang="it-IT" dirty="0" err="1">
                <a:sym typeface="Wingdings" pitchFamily="2" charset="2"/>
              </a:rPr>
              <a:t>outputs</a:t>
            </a:r>
            <a:r>
              <a:rPr lang="it-IT" dirty="0">
                <a:sym typeface="Wingdings" pitchFamily="2" charset="2"/>
              </a:rPr>
              <a:t>, </a:t>
            </a:r>
            <a:r>
              <a:rPr lang="it-IT" dirty="0" err="1">
                <a:sym typeface="Wingdings" pitchFamily="2" charset="2"/>
              </a:rPr>
              <a:t>we</a:t>
            </a:r>
            <a:r>
              <a:rPr lang="it-IT" dirty="0">
                <a:sym typeface="Wingdings" pitchFamily="2" charset="2"/>
              </a:rPr>
              <a:t> </a:t>
            </a:r>
            <a:r>
              <a:rPr lang="it-IT" dirty="0" err="1">
                <a:sym typeface="Wingdings" pitchFamily="2" charset="2"/>
              </a:rPr>
              <a:t>decided</a:t>
            </a:r>
            <a:r>
              <a:rPr lang="it-IT" dirty="0">
                <a:sym typeface="Wingdings" pitchFamily="2" charset="2"/>
              </a:rPr>
              <a:t> to use the </a:t>
            </a:r>
            <a:r>
              <a:rPr lang="it-IT" dirty="0" err="1">
                <a:sym typeface="Wingdings" pitchFamily="2" charset="2"/>
              </a:rPr>
              <a:t>Hausdorff</a:t>
            </a:r>
            <a:r>
              <a:rPr lang="it-IT" dirty="0">
                <a:sym typeface="Wingdings" pitchFamily="2" charset="2"/>
              </a:rPr>
              <a:t> </a:t>
            </a:r>
            <a:r>
              <a:rPr lang="it-IT" dirty="0" err="1">
                <a:sym typeface="Wingdings" pitchFamily="2" charset="2"/>
              </a:rPr>
              <a:t>distance</a:t>
            </a:r>
            <a:r>
              <a:rPr lang="it-IT" dirty="0">
                <a:sym typeface="Wingdings" pitchFamily="2" charset="2"/>
              </a:rPr>
              <a:t> (</a:t>
            </a:r>
            <a:r>
              <a:rPr lang="it-IT" dirty="0" err="1">
                <a:sym typeface="Wingdings" pitchFamily="2" charset="2"/>
              </a:rPr>
              <a:t>which</a:t>
            </a:r>
            <a:r>
              <a:rPr lang="it-IT" dirty="0">
                <a:sym typeface="Wingdings" pitchFamily="2" charset="2"/>
              </a:rPr>
              <a:t> </a:t>
            </a:r>
            <a:r>
              <a:rPr lang="it-IT" dirty="0" err="1">
                <a:sym typeface="Wingdings" pitchFamily="2" charset="2"/>
              </a:rPr>
              <a:t>has</a:t>
            </a:r>
            <a:r>
              <a:rPr lang="it-IT" dirty="0">
                <a:sym typeface="Wingdings" pitchFamily="2" charset="2"/>
              </a:rPr>
              <a:t> </a:t>
            </a:r>
            <a:r>
              <a:rPr lang="it-IT" dirty="0" err="1">
                <a:sym typeface="Wingdings" pitchFamily="2" charset="2"/>
              </a:rPr>
              <a:t>been</a:t>
            </a:r>
            <a:r>
              <a:rPr lang="it-IT" dirty="0">
                <a:sym typeface="Wingdings" pitchFamily="2" charset="2"/>
              </a:rPr>
              <a:t> </a:t>
            </a:r>
            <a:r>
              <a:rPr lang="it-IT" dirty="0" err="1">
                <a:sym typeface="Wingdings" pitchFamily="2" charset="2"/>
              </a:rPr>
              <a:t>further</a:t>
            </a:r>
            <a:r>
              <a:rPr lang="it-IT" dirty="0">
                <a:sym typeface="Wingdings" pitchFamily="2" charset="2"/>
              </a:rPr>
              <a:t> </a:t>
            </a:r>
            <a:r>
              <a:rPr lang="it-IT" dirty="0" err="1">
                <a:sym typeface="Wingdings" pitchFamily="2" charset="2"/>
              </a:rPr>
              <a:t>normalized</a:t>
            </a:r>
            <a:r>
              <a:rPr lang="it-IT" dirty="0">
                <a:sym typeface="Wingdings" pitchFamily="2" charset="2"/>
              </a:rPr>
              <a:t> on the </a:t>
            </a:r>
            <a:r>
              <a:rPr lang="it-IT" dirty="0" err="1">
                <a:sym typeface="Wingdings" pitchFamily="2" charset="2"/>
              </a:rPr>
              <a:t>burning</a:t>
            </a:r>
            <a:r>
              <a:rPr lang="it-IT" dirty="0">
                <a:sym typeface="Wingdings" pitchFamily="2" charset="2"/>
              </a:rPr>
              <a:t> area)</a:t>
            </a:r>
            <a:endParaRPr lang="it-IT" dirty="0"/>
          </a:p>
          <a:p>
            <a:endParaRPr lang="it-IT" dirty="0"/>
          </a:p>
          <a:p>
            <a:endParaRPr lang="it-IT" dirty="0"/>
          </a:p>
          <a:p>
            <a:r>
              <a:rPr lang="it-IT" dirty="0"/>
              <a:t>The </a:t>
            </a:r>
            <a:r>
              <a:rPr lang="it-IT" dirty="0" err="1"/>
              <a:t>fact</a:t>
            </a:r>
            <a:r>
              <a:rPr lang="it-IT" dirty="0"/>
              <a:t> </a:t>
            </a:r>
            <a:r>
              <a:rPr lang="it-IT" dirty="0" err="1"/>
              <a:t>that</a:t>
            </a:r>
            <a:r>
              <a:rPr lang="it-IT" dirty="0"/>
              <a:t> the </a:t>
            </a:r>
            <a:r>
              <a:rPr lang="it-IT" dirty="0" err="1"/>
              <a:t>Hausdorff</a:t>
            </a:r>
            <a:r>
              <a:rPr lang="it-IT" dirty="0"/>
              <a:t> </a:t>
            </a:r>
            <a:r>
              <a:rPr lang="it-IT" dirty="0" err="1"/>
              <a:t>distance</a:t>
            </a:r>
            <a:r>
              <a:rPr lang="it-IT" dirty="0"/>
              <a:t> </a:t>
            </a:r>
            <a:r>
              <a:rPr lang="it-IT" dirty="0" err="1"/>
              <a:t>decreases</a:t>
            </a:r>
            <a:r>
              <a:rPr lang="it-IT" dirty="0"/>
              <a:t>, </a:t>
            </a:r>
            <a:r>
              <a:rPr lang="it-IT" dirty="0" err="1"/>
              <a:t>another</a:t>
            </a:r>
            <a:r>
              <a:rPr lang="it-IT" dirty="0"/>
              <a:t> </a:t>
            </a:r>
            <a:r>
              <a:rPr lang="it-IT" dirty="0" err="1"/>
              <a:t>confirmation</a:t>
            </a:r>
            <a:r>
              <a:rPr lang="it-IT" dirty="0"/>
              <a:t> </a:t>
            </a:r>
            <a:r>
              <a:rPr lang="it-IT" dirty="0" err="1"/>
              <a:t>is</a:t>
            </a:r>
            <a:r>
              <a:rPr lang="it-IT" dirty="0"/>
              <a:t> in the plot </a:t>
            </a:r>
            <a:r>
              <a:rPr lang="it-IT" dirty="0" err="1"/>
              <a:t>below</a:t>
            </a:r>
            <a:r>
              <a:rPr lang="it-IT" dirty="0"/>
              <a:t>, </a:t>
            </a:r>
            <a:r>
              <a:rPr lang="it-IT" dirty="0" err="1"/>
              <a:t>tells</a:t>
            </a:r>
            <a:r>
              <a:rPr lang="it-IT" dirty="0"/>
              <a:t> </a:t>
            </a:r>
            <a:r>
              <a:rPr lang="it-IT" dirty="0" err="1"/>
              <a:t>us</a:t>
            </a:r>
            <a:r>
              <a:rPr lang="it-IT" dirty="0"/>
              <a:t> </a:t>
            </a:r>
            <a:r>
              <a:rPr lang="it-IT" dirty="0" err="1"/>
              <a:t>that</a:t>
            </a:r>
            <a:r>
              <a:rPr lang="it-IT" dirty="0"/>
              <a:t> </a:t>
            </a:r>
            <a:r>
              <a:rPr lang="it-IT" dirty="0" err="1"/>
              <a:t>as</a:t>
            </a:r>
            <a:r>
              <a:rPr lang="it-IT" dirty="0"/>
              <a:t> the area </a:t>
            </a:r>
            <a:r>
              <a:rPr lang="it-IT" dirty="0" err="1"/>
              <a:t>grows</a:t>
            </a:r>
            <a:r>
              <a:rPr lang="it-IT" dirty="0"/>
              <a:t> with time, the </a:t>
            </a:r>
            <a:r>
              <a:rPr lang="it-IT" dirty="0" err="1"/>
              <a:t>difference</a:t>
            </a:r>
            <a:r>
              <a:rPr lang="it-IT" dirty="0"/>
              <a:t> </a:t>
            </a:r>
            <a:r>
              <a:rPr lang="it-IT" dirty="0" err="1"/>
              <a:t>between</a:t>
            </a:r>
            <a:r>
              <a:rPr lang="it-IT" dirty="0"/>
              <a:t> the </a:t>
            </a:r>
            <a:r>
              <a:rPr lang="it-IT" dirty="0" err="1"/>
              <a:t>two</a:t>
            </a:r>
            <a:r>
              <a:rPr lang="it-IT" dirty="0"/>
              <a:t> </a:t>
            </a:r>
            <a:r>
              <a:rPr lang="it-IT" dirty="0" err="1"/>
              <a:t>regions</a:t>
            </a:r>
            <a:r>
              <a:rPr lang="it-IT" dirty="0"/>
              <a:t> </a:t>
            </a:r>
            <a:r>
              <a:rPr lang="it-IT" dirty="0" err="1"/>
              <a:t>doesn’t</a:t>
            </a:r>
            <a:r>
              <a:rPr lang="it-IT" dirty="0"/>
              <a:t> </a:t>
            </a:r>
            <a:r>
              <a:rPr lang="it-IT" dirty="0" err="1"/>
              <a:t>increase</a:t>
            </a:r>
            <a:r>
              <a:rPr lang="it-IT" dirty="0"/>
              <a:t>, </a:t>
            </a:r>
            <a:r>
              <a:rPr lang="it-IT" dirty="0" err="1"/>
              <a:t>meaning</a:t>
            </a:r>
            <a:r>
              <a:rPr lang="it-IT" dirty="0"/>
              <a:t> </a:t>
            </a:r>
            <a:r>
              <a:rPr lang="it-IT" dirty="0" err="1"/>
              <a:t>that</a:t>
            </a:r>
            <a:r>
              <a:rPr lang="it-IT" dirty="0"/>
              <a:t> </a:t>
            </a:r>
            <a:r>
              <a:rPr lang="it-IT" dirty="0" err="1"/>
              <a:t>they</a:t>
            </a:r>
            <a:r>
              <a:rPr lang="it-IT" dirty="0"/>
              <a:t> evolve in </a:t>
            </a:r>
            <a:r>
              <a:rPr lang="it-IT" dirty="0" err="1"/>
              <a:t>synchrony</a:t>
            </a:r>
            <a:r>
              <a:rPr lang="it-IT" dirty="0"/>
              <a:t> and with the </a:t>
            </a:r>
            <a:r>
              <a:rPr lang="it-IT" dirty="0" err="1"/>
              <a:t>same</a:t>
            </a:r>
            <a:r>
              <a:rPr lang="it-IT" dirty="0"/>
              <a:t> </a:t>
            </a:r>
            <a:r>
              <a:rPr lang="it-IT" dirty="0" err="1"/>
              <a:t>shape</a:t>
            </a:r>
            <a:endParaRPr lang="it-IT" dirty="0"/>
          </a:p>
          <a:p>
            <a:endParaRPr lang="it-IT" dirty="0"/>
          </a:p>
          <a:p>
            <a:endParaRPr lang="it-IT" dirty="0"/>
          </a:p>
          <a:p>
            <a:endParaRPr lang="it-IT" dirty="0"/>
          </a:p>
        </p:txBody>
      </p:sp>
      <p:sp>
        <p:nvSpPr>
          <p:cNvPr id="4" name="Slide Number Placeholder 3"/>
          <p:cNvSpPr>
            <a:spLocks noGrp="1"/>
          </p:cNvSpPr>
          <p:nvPr>
            <p:ph type="sldNum" sz="quarter" idx="5"/>
          </p:nvPr>
        </p:nvSpPr>
        <p:spPr/>
        <p:txBody>
          <a:bodyPr/>
          <a:lstStyle/>
          <a:p>
            <a:fld id="{EA6754E5-F4EA-E441-AB1E-106E29242456}" type="slidenum">
              <a:rPr lang="it-IT" smtClean="0"/>
              <a:t>11</a:t>
            </a:fld>
            <a:endParaRPr lang="it-IT"/>
          </a:p>
        </p:txBody>
      </p:sp>
    </p:spTree>
    <p:extLst>
      <p:ext uri="{BB962C8B-B14F-4D97-AF65-F5344CB8AC3E}">
        <p14:creationId xmlns:p14="http://schemas.microsoft.com/office/powerpoint/2010/main" val="3170736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The </a:t>
            </a:r>
            <a:r>
              <a:rPr lang="it-IT" err="1"/>
              <a:t>fact</a:t>
            </a:r>
            <a:r>
              <a:rPr lang="it-IT"/>
              <a:t> </a:t>
            </a:r>
            <a:r>
              <a:rPr lang="it-IT" err="1"/>
              <a:t>that</a:t>
            </a:r>
            <a:r>
              <a:rPr lang="it-IT"/>
              <a:t> the </a:t>
            </a:r>
            <a:r>
              <a:rPr lang="it-IT" err="1"/>
              <a:t>Hausdorff</a:t>
            </a:r>
            <a:r>
              <a:rPr lang="it-IT"/>
              <a:t> </a:t>
            </a:r>
            <a:r>
              <a:rPr lang="it-IT" err="1"/>
              <a:t>distance</a:t>
            </a:r>
            <a:r>
              <a:rPr lang="it-IT"/>
              <a:t> </a:t>
            </a:r>
            <a:r>
              <a:rPr lang="it-IT" err="1"/>
              <a:t>decreases</a:t>
            </a:r>
            <a:r>
              <a:rPr lang="it-IT"/>
              <a:t>, </a:t>
            </a:r>
            <a:r>
              <a:rPr lang="it-IT" err="1"/>
              <a:t>another</a:t>
            </a:r>
            <a:r>
              <a:rPr lang="it-IT"/>
              <a:t> </a:t>
            </a:r>
            <a:r>
              <a:rPr lang="it-IT" err="1"/>
              <a:t>confirmation</a:t>
            </a:r>
            <a:r>
              <a:rPr lang="it-IT"/>
              <a:t> </a:t>
            </a:r>
            <a:r>
              <a:rPr lang="it-IT" err="1"/>
              <a:t>is</a:t>
            </a:r>
            <a:r>
              <a:rPr lang="it-IT"/>
              <a:t> in the plot </a:t>
            </a:r>
            <a:r>
              <a:rPr lang="it-IT" err="1"/>
              <a:t>below</a:t>
            </a:r>
            <a:r>
              <a:rPr lang="it-IT"/>
              <a:t>, </a:t>
            </a:r>
            <a:r>
              <a:rPr lang="it-IT" err="1"/>
              <a:t>tells</a:t>
            </a:r>
            <a:r>
              <a:rPr lang="it-IT"/>
              <a:t> </a:t>
            </a:r>
            <a:r>
              <a:rPr lang="it-IT" err="1"/>
              <a:t>us</a:t>
            </a:r>
            <a:r>
              <a:rPr lang="it-IT"/>
              <a:t> </a:t>
            </a:r>
            <a:r>
              <a:rPr lang="it-IT" err="1"/>
              <a:t>that</a:t>
            </a:r>
            <a:r>
              <a:rPr lang="it-IT"/>
              <a:t> </a:t>
            </a:r>
            <a:r>
              <a:rPr lang="it-IT" err="1"/>
              <a:t>as</a:t>
            </a:r>
            <a:r>
              <a:rPr lang="it-IT"/>
              <a:t> the area </a:t>
            </a:r>
            <a:r>
              <a:rPr lang="it-IT" err="1"/>
              <a:t>grows</a:t>
            </a:r>
            <a:r>
              <a:rPr lang="it-IT"/>
              <a:t> with time, the </a:t>
            </a:r>
            <a:r>
              <a:rPr lang="it-IT" err="1"/>
              <a:t>difference</a:t>
            </a:r>
            <a:r>
              <a:rPr lang="it-IT"/>
              <a:t> </a:t>
            </a:r>
            <a:r>
              <a:rPr lang="it-IT" err="1"/>
              <a:t>between</a:t>
            </a:r>
            <a:r>
              <a:rPr lang="it-IT"/>
              <a:t> the </a:t>
            </a:r>
            <a:r>
              <a:rPr lang="it-IT" err="1"/>
              <a:t>two</a:t>
            </a:r>
            <a:r>
              <a:rPr lang="it-IT"/>
              <a:t> </a:t>
            </a:r>
            <a:r>
              <a:rPr lang="it-IT" err="1"/>
              <a:t>regions</a:t>
            </a:r>
            <a:r>
              <a:rPr lang="it-IT"/>
              <a:t> </a:t>
            </a:r>
            <a:r>
              <a:rPr lang="it-IT" err="1"/>
              <a:t>doesn’t</a:t>
            </a:r>
            <a:r>
              <a:rPr lang="it-IT"/>
              <a:t> </a:t>
            </a:r>
            <a:r>
              <a:rPr lang="it-IT" err="1"/>
              <a:t>increase</a:t>
            </a:r>
            <a:r>
              <a:rPr lang="it-IT"/>
              <a:t>, </a:t>
            </a:r>
            <a:r>
              <a:rPr lang="it-IT" err="1"/>
              <a:t>meaning</a:t>
            </a:r>
            <a:r>
              <a:rPr lang="it-IT"/>
              <a:t> </a:t>
            </a:r>
            <a:r>
              <a:rPr lang="it-IT" err="1"/>
              <a:t>that</a:t>
            </a:r>
            <a:r>
              <a:rPr lang="it-IT"/>
              <a:t> </a:t>
            </a:r>
            <a:r>
              <a:rPr lang="it-IT" err="1"/>
              <a:t>they</a:t>
            </a:r>
            <a:r>
              <a:rPr lang="it-IT"/>
              <a:t> evolve in </a:t>
            </a:r>
            <a:r>
              <a:rPr lang="it-IT" err="1"/>
              <a:t>synchrony</a:t>
            </a:r>
            <a:r>
              <a:rPr lang="it-IT"/>
              <a:t> and with the </a:t>
            </a:r>
            <a:r>
              <a:rPr lang="it-IT" err="1"/>
              <a:t>same</a:t>
            </a:r>
            <a:r>
              <a:rPr lang="it-IT"/>
              <a:t> </a:t>
            </a:r>
            <a:r>
              <a:rPr lang="it-IT" err="1"/>
              <a:t>shape</a:t>
            </a:r>
            <a:endParaRPr lang="it-IT"/>
          </a:p>
          <a:p>
            <a:endParaRPr lang="it-IT"/>
          </a:p>
          <a:p>
            <a:r>
              <a:rPr lang="it-IT"/>
              <a:t>Here on the right, the </a:t>
            </a:r>
            <a:r>
              <a:rPr lang="it-IT" err="1"/>
              <a:t>contour</a:t>
            </a:r>
            <a:r>
              <a:rPr lang="it-IT"/>
              <a:t> time </a:t>
            </a:r>
            <a:r>
              <a:rPr lang="it-IT" err="1"/>
              <a:t>evolution</a:t>
            </a:r>
            <a:r>
              <a:rPr lang="it-IT"/>
              <a:t> : I </a:t>
            </a:r>
            <a:r>
              <a:rPr lang="it-IT" err="1"/>
              <a:t>don’t</a:t>
            </a:r>
            <a:r>
              <a:rPr lang="it-IT"/>
              <a:t> </a:t>
            </a:r>
            <a:r>
              <a:rPr lang="it-IT" err="1"/>
              <a:t>blame</a:t>
            </a:r>
            <a:r>
              <a:rPr lang="it-IT"/>
              <a:t> </a:t>
            </a:r>
            <a:r>
              <a:rPr lang="it-IT" err="1"/>
              <a:t>you</a:t>
            </a:r>
            <a:r>
              <a:rPr lang="it-IT"/>
              <a:t> </a:t>
            </a:r>
            <a:r>
              <a:rPr lang="it-IT" err="1"/>
              <a:t>if</a:t>
            </a:r>
            <a:r>
              <a:rPr lang="it-IT"/>
              <a:t> </a:t>
            </a:r>
            <a:r>
              <a:rPr lang="it-IT" err="1"/>
              <a:t>you’ve</a:t>
            </a:r>
            <a:r>
              <a:rPr lang="it-IT"/>
              <a:t> </a:t>
            </a:r>
            <a:r>
              <a:rPr lang="it-IT" err="1"/>
              <a:t>thought</a:t>
            </a:r>
            <a:r>
              <a:rPr lang="it-IT"/>
              <a:t> </a:t>
            </a:r>
            <a:r>
              <a:rPr lang="it-IT" err="1"/>
              <a:t>that</a:t>
            </a:r>
            <a:r>
              <a:rPr lang="it-IT"/>
              <a:t> WRF </a:t>
            </a:r>
            <a:r>
              <a:rPr lang="it-IT" err="1"/>
              <a:t>firelines</a:t>
            </a:r>
            <a:r>
              <a:rPr lang="it-IT"/>
              <a:t> look </a:t>
            </a:r>
            <a:r>
              <a:rPr lang="it-IT" err="1"/>
              <a:t>like</a:t>
            </a:r>
            <a:r>
              <a:rPr lang="it-IT"/>
              <a:t> </a:t>
            </a:r>
            <a:r>
              <a:rPr lang="it-IT" err="1"/>
              <a:t>wine-bottles</a:t>
            </a:r>
            <a:r>
              <a:rPr lang="it-IT"/>
              <a:t>. </a:t>
            </a:r>
            <a:r>
              <a:rPr lang="it-IT" err="1"/>
              <a:t>Well</a:t>
            </a:r>
            <a:r>
              <a:rPr lang="it-IT"/>
              <a:t> </a:t>
            </a:r>
            <a:r>
              <a:rPr lang="it-IT" err="1"/>
              <a:t>if</a:t>
            </a:r>
            <a:r>
              <a:rPr lang="it-IT"/>
              <a:t> </a:t>
            </a:r>
            <a:r>
              <a:rPr lang="it-IT" err="1"/>
              <a:t>you</a:t>
            </a:r>
            <a:r>
              <a:rPr lang="it-IT"/>
              <a:t> </a:t>
            </a:r>
            <a:r>
              <a:rPr lang="it-IT" err="1"/>
              <a:t>haven’t</a:t>
            </a:r>
            <a:r>
              <a:rPr lang="it-IT"/>
              <a:t> I </a:t>
            </a:r>
            <a:r>
              <a:rPr lang="it-IT" err="1"/>
              <a:t>guess</a:t>
            </a:r>
            <a:r>
              <a:rPr lang="it-IT"/>
              <a:t> </a:t>
            </a:r>
            <a:r>
              <a:rPr lang="it-IT" err="1"/>
              <a:t>you</a:t>
            </a:r>
            <a:r>
              <a:rPr lang="it-IT"/>
              <a:t> </a:t>
            </a:r>
            <a:r>
              <a:rPr lang="it-IT" err="1"/>
              <a:t>don’t</a:t>
            </a:r>
            <a:r>
              <a:rPr lang="it-IT"/>
              <a:t> </a:t>
            </a:r>
            <a:r>
              <a:rPr lang="it-IT" err="1"/>
              <a:t>have</a:t>
            </a:r>
            <a:r>
              <a:rPr lang="it-IT"/>
              <a:t> an </a:t>
            </a:r>
            <a:r>
              <a:rPr lang="it-IT" err="1"/>
              <a:t>Italian</a:t>
            </a:r>
            <a:r>
              <a:rPr lang="it-IT"/>
              <a:t> </a:t>
            </a:r>
            <a:r>
              <a:rPr lang="it-IT" err="1"/>
              <a:t>bias</a:t>
            </a:r>
            <a:r>
              <a:rPr lang="it-IT"/>
              <a:t>. </a:t>
            </a:r>
          </a:p>
          <a:p>
            <a:endParaRPr lang="it-IT"/>
          </a:p>
          <a:p>
            <a:endParaRPr lang="it-IT"/>
          </a:p>
          <a:p>
            <a:endParaRPr lang="it-IT"/>
          </a:p>
        </p:txBody>
      </p:sp>
      <p:sp>
        <p:nvSpPr>
          <p:cNvPr id="4" name="Slide Number Placeholder 3"/>
          <p:cNvSpPr>
            <a:spLocks noGrp="1"/>
          </p:cNvSpPr>
          <p:nvPr>
            <p:ph type="sldNum" sz="quarter" idx="5"/>
          </p:nvPr>
        </p:nvSpPr>
        <p:spPr/>
        <p:txBody>
          <a:bodyPr/>
          <a:lstStyle/>
          <a:p>
            <a:fld id="{EA6754E5-F4EA-E441-AB1E-106E29242456}" type="slidenum">
              <a:rPr lang="it-IT" smtClean="0"/>
              <a:t>12</a:t>
            </a:fld>
            <a:endParaRPr lang="it-IT"/>
          </a:p>
        </p:txBody>
      </p:sp>
    </p:spTree>
    <p:extLst>
      <p:ext uri="{BB962C8B-B14F-4D97-AF65-F5344CB8AC3E}">
        <p14:creationId xmlns:p14="http://schemas.microsoft.com/office/powerpoint/2010/main" val="358187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The </a:t>
            </a:r>
            <a:r>
              <a:rPr lang="it-IT" dirty="0" err="1"/>
              <a:t>fact</a:t>
            </a:r>
            <a:r>
              <a:rPr lang="it-IT" dirty="0"/>
              <a:t> </a:t>
            </a:r>
            <a:r>
              <a:rPr lang="it-IT" dirty="0" err="1"/>
              <a:t>that</a:t>
            </a:r>
            <a:r>
              <a:rPr lang="it-IT" dirty="0"/>
              <a:t> the </a:t>
            </a:r>
            <a:r>
              <a:rPr lang="it-IT" dirty="0" err="1"/>
              <a:t>Hausdorff</a:t>
            </a:r>
            <a:r>
              <a:rPr lang="it-IT" dirty="0"/>
              <a:t> </a:t>
            </a:r>
            <a:r>
              <a:rPr lang="it-IT" dirty="0" err="1"/>
              <a:t>distance</a:t>
            </a:r>
            <a:r>
              <a:rPr lang="it-IT" dirty="0"/>
              <a:t> </a:t>
            </a:r>
            <a:r>
              <a:rPr lang="it-IT" dirty="0" err="1"/>
              <a:t>decreases</a:t>
            </a:r>
            <a:r>
              <a:rPr lang="it-IT" dirty="0"/>
              <a:t>, </a:t>
            </a:r>
            <a:r>
              <a:rPr lang="it-IT" dirty="0" err="1"/>
              <a:t>another</a:t>
            </a:r>
            <a:r>
              <a:rPr lang="it-IT" dirty="0"/>
              <a:t> </a:t>
            </a:r>
            <a:r>
              <a:rPr lang="it-IT" dirty="0" err="1"/>
              <a:t>confirmation</a:t>
            </a:r>
            <a:r>
              <a:rPr lang="it-IT" dirty="0"/>
              <a:t> </a:t>
            </a:r>
            <a:r>
              <a:rPr lang="it-IT" dirty="0" err="1"/>
              <a:t>is</a:t>
            </a:r>
            <a:r>
              <a:rPr lang="it-IT" dirty="0"/>
              <a:t> in the plot </a:t>
            </a:r>
            <a:r>
              <a:rPr lang="it-IT" dirty="0" err="1"/>
              <a:t>below</a:t>
            </a:r>
            <a:r>
              <a:rPr lang="it-IT" dirty="0"/>
              <a:t>, </a:t>
            </a:r>
            <a:r>
              <a:rPr lang="it-IT" dirty="0" err="1"/>
              <a:t>tells</a:t>
            </a:r>
            <a:r>
              <a:rPr lang="it-IT" dirty="0"/>
              <a:t> </a:t>
            </a:r>
            <a:r>
              <a:rPr lang="it-IT" dirty="0" err="1"/>
              <a:t>us</a:t>
            </a:r>
            <a:r>
              <a:rPr lang="it-IT" dirty="0"/>
              <a:t> </a:t>
            </a:r>
            <a:r>
              <a:rPr lang="it-IT" dirty="0" err="1"/>
              <a:t>that</a:t>
            </a:r>
            <a:r>
              <a:rPr lang="it-IT" dirty="0"/>
              <a:t> </a:t>
            </a:r>
            <a:r>
              <a:rPr lang="it-IT" dirty="0" err="1"/>
              <a:t>as</a:t>
            </a:r>
            <a:r>
              <a:rPr lang="it-IT" dirty="0"/>
              <a:t> the area </a:t>
            </a:r>
            <a:r>
              <a:rPr lang="it-IT" dirty="0" err="1"/>
              <a:t>grows</a:t>
            </a:r>
            <a:r>
              <a:rPr lang="it-IT" dirty="0"/>
              <a:t> with time, the </a:t>
            </a:r>
            <a:r>
              <a:rPr lang="it-IT" dirty="0" err="1"/>
              <a:t>difference</a:t>
            </a:r>
            <a:r>
              <a:rPr lang="it-IT" dirty="0"/>
              <a:t> </a:t>
            </a:r>
            <a:r>
              <a:rPr lang="it-IT" dirty="0" err="1"/>
              <a:t>between</a:t>
            </a:r>
            <a:r>
              <a:rPr lang="it-IT" dirty="0"/>
              <a:t> the </a:t>
            </a:r>
            <a:r>
              <a:rPr lang="it-IT" dirty="0" err="1"/>
              <a:t>two</a:t>
            </a:r>
            <a:r>
              <a:rPr lang="it-IT" dirty="0"/>
              <a:t> </a:t>
            </a:r>
            <a:r>
              <a:rPr lang="it-IT" dirty="0" err="1"/>
              <a:t>regions</a:t>
            </a:r>
            <a:r>
              <a:rPr lang="it-IT" dirty="0"/>
              <a:t> </a:t>
            </a:r>
            <a:r>
              <a:rPr lang="it-IT" dirty="0" err="1"/>
              <a:t>doesn’t</a:t>
            </a:r>
            <a:r>
              <a:rPr lang="it-IT" dirty="0"/>
              <a:t> </a:t>
            </a:r>
            <a:r>
              <a:rPr lang="it-IT" dirty="0" err="1"/>
              <a:t>increase</a:t>
            </a:r>
            <a:r>
              <a:rPr lang="it-IT" dirty="0"/>
              <a:t>, </a:t>
            </a:r>
            <a:r>
              <a:rPr lang="it-IT" dirty="0" err="1"/>
              <a:t>meaning</a:t>
            </a:r>
            <a:r>
              <a:rPr lang="it-IT" dirty="0"/>
              <a:t> </a:t>
            </a:r>
            <a:r>
              <a:rPr lang="it-IT" dirty="0" err="1"/>
              <a:t>that</a:t>
            </a:r>
            <a:r>
              <a:rPr lang="it-IT" dirty="0"/>
              <a:t> </a:t>
            </a:r>
            <a:r>
              <a:rPr lang="it-IT" dirty="0" err="1"/>
              <a:t>they</a:t>
            </a:r>
            <a:r>
              <a:rPr lang="it-IT" dirty="0"/>
              <a:t> evolve in </a:t>
            </a:r>
            <a:r>
              <a:rPr lang="it-IT" dirty="0" err="1"/>
              <a:t>synchrony</a:t>
            </a:r>
            <a:r>
              <a:rPr lang="it-IT" dirty="0"/>
              <a:t> and with the </a:t>
            </a:r>
            <a:r>
              <a:rPr lang="it-IT" dirty="0" err="1"/>
              <a:t>same</a:t>
            </a:r>
            <a:r>
              <a:rPr lang="it-IT" dirty="0"/>
              <a:t> </a:t>
            </a:r>
            <a:r>
              <a:rPr lang="it-IT" dirty="0" err="1"/>
              <a:t>shape</a:t>
            </a:r>
            <a:endParaRPr lang="it-IT" dirty="0"/>
          </a:p>
          <a:p>
            <a:endParaRPr lang="it-IT" dirty="0"/>
          </a:p>
          <a:p>
            <a:endParaRPr lang="it-IT" dirty="0"/>
          </a:p>
          <a:p>
            <a:endParaRPr lang="it-IT" dirty="0"/>
          </a:p>
        </p:txBody>
      </p:sp>
      <p:sp>
        <p:nvSpPr>
          <p:cNvPr id="4" name="Slide Number Placeholder 3"/>
          <p:cNvSpPr>
            <a:spLocks noGrp="1"/>
          </p:cNvSpPr>
          <p:nvPr>
            <p:ph type="sldNum" sz="quarter" idx="5"/>
          </p:nvPr>
        </p:nvSpPr>
        <p:spPr/>
        <p:txBody>
          <a:bodyPr/>
          <a:lstStyle/>
          <a:p>
            <a:fld id="{EA6754E5-F4EA-E441-AB1E-106E29242456}" type="slidenum">
              <a:rPr lang="it-IT" smtClean="0"/>
              <a:t>13</a:t>
            </a:fld>
            <a:endParaRPr lang="it-IT"/>
          </a:p>
        </p:txBody>
      </p:sp>
    </p:spTree>
    <p:extLst>
      <p:ext uri="{BB962C8B-B14F-4D97-AF65-F5344CB8AC3E}">
        <p14:creationId xmlns:p14="http://schemas.microsoft.com/office/powerpoint/2010/main" val="2690572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The </a:t>
            </a:r>
            <a:r>
              <a:rPr lang="it-IT" dirty="0" err="1"/>
              <a:t>fact</a:t>
            </a:r>
            <a:r>
              <a:rPr lang="it-IT" dirty="0"/>
              <a:t> </a:t>
            </a:r>
            <a:r>
              <a:rPr lang="it-IT" dirty="0" err="1"/>
              <a:t>that</a:t>
            </a:r>
            <a:r>
              <a:rPr lang="it-IT" dirty="0"/>
              <a:t> the </a:t>
            </a:r>
            <a:r>
              <a:rPr lang="it-IT" dirty="0" err="1"/>
              <a:t>Hausdorff</a:t>
            </a:r>
            <a:r>
              <a:rPr lang="it-IT" dirty="0"/>
              <a:t> </a:t>
            </a:r>
            <a:r>
              <a:rPr lang="it-IT" dirty="0" err="1"/>
              <a:t>distance</a:t>
            </a:r>
            <a:r>
              <a:rPr lang="it-IT" dirty="0"/>
              <a:t> </a:t>
            </a:r>
            <a:r>
              <a:rPr lang="it-IT" dirty="0" err="1"/>
              <a:t>decreases</a:t>
            </a:r>
            <a:r>
              <a:rPr lang="it-IT" dirty="0"/>
              <a:t>, </a:t>
            </a:r>
            <a:r>
              <a:rPr lang="it-IT" dirty="0" err="1"/>
              <a:t>another</a:t>
            </a:r>
            <a:r>
              <a:rPr lang="it-IT" dirty="0"/>
              <a:t> </a:t>
            </a:r>
            <a:r>
              <a:rPr lang="it-IT" dirty="0" err="1"/>
              <a:t>confirmation</a:t>
            </a:r>
            <a:r>
              <a:rPr lang="it-IT" dirty="0"/>
              <a:t> </a:t>
            </a:r>
            <a:r>
              <a:rPr lang="it-IT" dirty="0" err="1"/>
              <a:t>is</a:t>
            </a:r>
            <a:r>
              <a:rPr lang="it-IT" dirty="0"/>
              <a:t> in the plot </a:t>
            </a:r>
            <a:r>
              <a:rPr lang="it-IT" dirty="0" err="1"/>
              <a:t>below</a:t>
            </a:r>
            <a:r>
              <a:rPr lang="it-IT" dirty="0"/>
              <a:t>, </a:t>
            </a:r>
            <a:r>
              <a:rPr lang="it-IT" dirty="0" err="1"/>
              <a:t>tells</a:t>
            </a:r>
            <a:r>
              <a:rPr lang="it-IT" dirty="0"/>
              <a:t> </a:t>
            </a:r>
            <a:r>
              <a:rPr lang="it-IT" dirty="0" err="1"/>
              <a:t>us</a:t>
            </a:r>
            <a:r>
              <a:rPr lang="it-IT" dirty="0"/>
              <a:t> </a:t>
            </a:r>
            <a:r>
              <a:rPr lang="it-IT" dirty="0" err="1"/>
              <a:t>that</a:t>
            </a:r>
            <a:r>
              <a:rPr lang="it-IT" dirty="0"/>
              <a:t> </a:t>
            </a:r>
            <a:r>
              <a:rPr lang="it-IT" dirty="0" err="1"/>
              <a:t>as</a:t>
            </a:r>
            <a:r>
              <a:rPr lang="it-IT" dirty="0"/>
              <a:t> the area </a:t>
            </a:r>
            <a:r>
              <a:rPr lang="it-IT" dirty="0" err="1"/>
              <a:t>grows</a:t>
            </a:r>
            <a:r>
              <a:rPr lang="it-IT" dirty="0"/>
              <a:t> with time, the </a:t>
            </a:r>
            <a:r>
              <a:rPr lang="it-IT" dirty="0" err="1"/>
              <a:t>difference</a:t>
            </a:r>
            <a:r>
              <a:rPr lang="it-IT" dirty="0"/>
              <a:t> </a:t>
            </a:r>
            <a:r>
              <a:rPr lang="it-IT" dirty="0" err="1"/>
              <a:t>between</a:t>
            </a:r>
            <a:r>
              <a:rPr lang="it-IT" dirty="0"/>
              <a:t> the </a:t>
            </a:r>
            <a:r>
              <a:rPr lang="it-IT" dirty="0" err="1"/>
              <a:t>two</a:t>
            </a:r>
            <a:r>
              <a:rPr lang="it-IT" dirty="0"/>
              <a:t> </a:t>
            </a:r>
            <a:r>
              <a:rPr lang="it-IT" dirty="0" err="1"/>
              <a:t>regions</a:t>
            </a:r>
            <a:r>
              <a:rPr lang="it-IT" dirty="0"/>
              <a:t> </a:t>
            </a:r>
            <a:r>
              <a:rPr lang="it-IT" dirty="0" err="1"/>
              <a:t>doesn’t</a:t>
            </a:r>
            <a:r>
              <a:rPr lang="it-IT" dirty="0"/>
              <a:t> </a:t>
            </a:r>
            <a:r>
              <a:rPr lang="it-IT" dirty="0" err="1"/>
              <a:t>increase</a:t>
            </a:r>
            <a:r>
              <a:rPr lang="it-IT" dirty="0"/>
              <a:t>, </a:t>
            </a:r>
            <a:r>
              <a:rPr lang="it-IT" dirty="0" err="1"/>
              <a:t>meaning</a:t>
            </a:r>
            <a:r>
              <a:rPr lang="it-IT" dirty="0"/>
              <a:t> </a:t>
            </a:r>
            <a:r>
              <a:rPr lang="it-IT" dirty="0" err="1"/>
              <a:t>that</a:t>
            </a:r>
            <a:r>
              <a:rPr lang="it-IT" dirty="0"/>
              <a:t> </a:t>
            </a:r>
            <a:r>
              <a:rPr lang="it-IT" dirty="0" err="1"/>
              <a:t>they</a:t>
            </a:r>
            <a:r>
              <a:rPr lang="it-IT" dirty="0"/>
              <a:t> evolve in </a:t>
            </a:r>
            <a:r>
              <a:rPr lang="it-IT" dirty="0" err="1"/>
              <a:t>synchrony</a:t>
            </a:r>
            <a:r>
              <a:rPr lang="it-IT" dirty="0"/>
              <a:t> and with the </a:t>
            </a:r>
            <a:r>
              <a:rPr lang="it-IT" dirty="0" err="1"/>
              <a:t>same</a:t>
            </a:r>
            <a:r>
              <a:rPr lang="it-IT" dirty="0"/>
              <a:t> </a:t>
            </a:r>
            <a:r>
              <a:rPr lang="it-IT" dirty="0" err="1"/>
              <a:t>shape</a:t>
            </a:r>
            <a:endParaRPr lang="it-IT" dirty="0"/>
          </a:p>
          <a:p>
            <a:endParaRPr lang="it-IT" dirty="0"/>
          </a:p>
          <a:p>
            <a:endParaRPr lang="it-IT" dirty="0"/>
          </a:p>
          <a:p>
            <a:endParaRPr lang="it-IT" dirty="0"/>
          </a:p>
        </p:txBody>
      </p:sp>
      <p:sp>
        <p:nvSpPr>
          <p:cNvPr id="4" name="Slide Number Placeholder 3"/>
          <p:cNvSpPr>
            <a:spLocks noGrp="1"/>
          </p:cNvSpPr>
          <p:nvPr>
            <p:ph type="sldNum" sz="quarter" idx="5"/>
          </p:nvPr>
        </p:nvSpPr>
        <p:spPr/>
        <p:txBody>
          <a:bodyPr/>
          <a:lstStyle/>
          <a:p>
            <a:fld id="{EA6754E5-F4EA-E441-AB1E-106E29242456}" type="slidenum">
              <a:rPr lang="it-IT" smtClean="0"/>
              <a:t>14</a:t>
            </a:fld>
            <a:endParaRPr lang="it-IT"/>
          </a:p>
        </p:txBody>
      </p:sp>
    </p:spTree>
    <p:extLst>
      <p:ext uri="{BB962C8B-B14F-4D97-AF65-F5344CB8AC3E}">
        <p14:creationId xmlns:p14="http://schemas.microsoft.com/office/powerpoint/2010/main" val="3086307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The </a:t>
            </a:r>
            <a:r>
              <a:rPr lang="it-IT" err="1"/>
              <a:t>fact</a:t>
            </a:r>
            <a:r>
              <a:rPr lang="it-IT"/>
              <a:t> </a:t>
            </a:r>
            <a:r>
              <a:rPr lang="it-IT" err="1"/>
              <a:t>that</a:t>
            </a:r>
            <a:r>
              <a:rPr lang="it-IT"/>
              <a:t> the </a:t>
            </a:r>
            <a:r>
              <a:rPr lang="it-IT" err="1"/>
              <a:t>Hausdorff</a:t>
            </a:r>
            <a:r>
              <a:rPr lang="it-IT"/>
              <a:t> </a:t>
            </a:r>
            <a:r>
              <a:rPr lang="it-IT" err="1"/>
              <a:t>distance</a:t>
            </a:r>
            <a:r>
              <a:rPr lang="it-IT"/>
              <a:t> </a:t>
            </a:r>
            <a:r>
              <a:rPr lang="it-IT" err="1"/>
              <a:t>decreases</a:t>
            </a:r>
            <a:r>
              <a:rPr lang="it-IT"/>
              <a:t>, </a:t>
            </a:r>
            <a:r>
              <a:rPr lang="it-IT" err="1"/>
              <a:t>another</a:t>
            </a:r>
            <a:r>
              <a:rPr lang="it-IT"/>
              <a:t> </a:t>
            </a:r>
            <a:r>
              <a:rPr lang="it-IT" err="1"/>
              <a:t>confirmation</a:t>
            </a:r>
            <a:r>
              <a:rPr lang="it-IT"/>
              <a:t> </a:t>
            </a:r>
            <a:r>
              <a:rPr lang="it-IT" err="1"/>
              <a:t>is</a:t>
            </a:r>
            <a:r>
              <a:rPr lang="it-IT"/>
              <a:t> in the plot </a:t>
            </a:r>
            <a:r>
              <a:rPr lang="it-IT" err="1"/>
              <a:t>below</a:t>
            </a:r>
            <a:r>
              <a:rPr lang="it-IT"/>
              <a:t>, </a:t>
            </a:r>
            <a:r>
              <a:rPr lang="it-IT" err="1"/>
              <a:t>tells</a:t>
            </a:r>
            <a:r>
              <a:rPr lang="it-IT"/>
              <a:t> </a:t>
            </a:r>
            <a:r>
              <a:rPr lang="it-IT" err="1"/>
              <a:t>us</a:t>
            </a:r>
            <a:r>
              <a:rPr lang="it-IT"/>
              <a:t> </a:t>
            </a:r>
            <a:r>
              <a:rPr lang="it-IT" err="1"/>
              <a:t>that</a:t>
            </a:r>
            <a:r>
              <a:rPr lang="it-IT"/>
              <a:t> </a:t>
            </a:r>
            <a:r>
              <a:rPr lang="it-IT" err="1"/>
              <a:t>as</a:t>
            </a:r>
            <a:r>
              <a:rPr lang="it-IT"/>
              <a:t> the area </a:t>
            </a:r>
            <a:r>
              <a:rPr lang="it-IT" err="1"/>
              <a:t>grows</a:t>
            </a:r>
            <a:r>
              <a:rPr lang="it-IT"/>
              <a:t> with time, the </a:t>
            </a:r>
            <a:r>
              <a:rPr lang="it-IT" err="1"/>
              <a:t>difference</a:t>
            </a:r>
            <a:r>
              <a:rPr lang="it-IT"/>
              <a:t> </a:t>
            </a:r>
            <a:r>
              <a:rPr lang="it-IT" err="1"/>
              <a:t>between</a:t>
            </a:r>
            <a:r>
              <a:rPr lang="it-IT"/>
              <a:t> the </a:t>
            </a:r>
            <a:r>
              <a:rPr lang="it-IT" err="1"/>
              <a:t>two</a:t>
            </a:r>
            <a:r>
              <a:rPr lang="it-IT"/>
              <a:t> </a:t>
            </a:r>
            <a:r>
              <a:rPr lang="it-IT" err="1"/>
              <a:t>regions</a:t>
            </a:r>
            <a:r>
              <a:rPr lang="it-IT"/>
              <a:t> </a:t>
            </a:r>
            <a:r>
              <a:rPr lang="it-IT" err="1"/>
              <a:t>doesn’t</a:t>
            </a:r>
            <a:r>
              <a:rPr lang="it-IT"/>
              <a:t> </a:t>
            </a:r>
            <a:r>
              <a:rPr lang="it-IT" err="1"/>
              <a:t>increase</a:t>
            </a:r>
            <a:r>
              <a:rPr lang="it-IT"/>
              <a:t>, </a:t>
            </a:r>
            <a:r>
              <a:rPr lang="it-IT" err="1"/>
              <a:t>meaning</a:t>
            </a:r>
            <a:r>
              <a:rPr lang="it-IT"/>
              <a:t> </a:t>
            </a:r>
            <a:r>
              <a:rPr lang="it-IT" err="1"/>
              <a:t>that</a:t>
            </a:r>
            <a:r>
              <a:rPr lang="it-IT"/>
              <a:t> </a:t>
            </a:r>
            <a:r>
              <a:rPr lang="it-IT" err="1"/>
              <a:t>they</a:t>
            </a:r>
            <a:r>
              <a:rPr lang="it-IT"/>
              <a:t> evolve in </a:t>
            </a:r>
            <a:r>
              <a:rPr lang="it-IT" err="1"/>
              <a:t>synchrony</a:t>
            </a:r>
            <a:r>
              <a:rPr lang="it-IT"/>
              <a:t> and with the </a:t>
            </a:r>
            <a:r>
              <a:rPr lang="it-IT" err="1"/>
              <a:t>same</a:t>
            </a:r>
            <a:r>
              <a:rPr lang="it-IT"/>
              <a:t> </a:t>
            </a:r>
            <a:r>
              <a:rPr lang="it-IT" err="1"/>
              <a:t>shape</a:t>
            </a:r>
            <a:endParaRPr lang="it-IT"/>
          </a:p>
          <a:p>
            <a:endParaRPr lang="it-IT"/>
          </a:p>
          <a:p>
            <a:endParaRPr lang="it-IT"/>
          </a:p>
          <a:p>
            <a:endParaRPr lang="it-IT"/>
          </a:p>
          <a:p>
            <a:endParaRPr lang="it-IT"/>
          </a:p>
        </p:txBody>
      </p:sp>
      <p:sp>
        <p:nvSpPr>
          <p:cNvPr id="4" name="Slide Number Placeholder 3"/>
          <p:cNvSpPr>
            <a:spLocks noGrp="1"/>
          </p:cNvSpPr>
          <p:nvPr>
            <p:ph type="sldNum" sz="quarter" idx="5"/>
          </p:nvPr>
        </p:nvSpPr>
        <p:spPr/>
        <p:txBody>
          <a:bodyPr/>
          <a:lstStyle/>
          <a:p>
            <a:fld id="{EA6754E5-F4EA-E441-AB1E-106E29242456}" type="slidenum">
              <a:rPr lang="it-IT" smtClean="0"/>
              <a:t>15</a:t>
            </a:fld>
            <a:endParaRPr lang="it-IT"/>
          </a:p>
        </p:txBody>
      </p:sp>
    </p:spTree>
    <p:extLst>
      <p:ext uri="{BB962C8B-B14F-4D97-AF65-F5344CB8AC3E}">
        <p14:creationId xmlns:p14="http://schemas.microsoft.com/office/powerpoint/2010/main" val="1964276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on top of everything my colleagues have explained up to now, we can put together a list of the advantages of the architecture employed.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In the first place, one of the most important advantages is the s</a:t>
            </a:r>
            <a:r>
              <a:rPr lang="en-IT" dirty="0"/>
              <a:t>peed up of our model with respect to the original one (it took some hundreds of seconds vs one hour approx). This was our main goal and is necessary to </a:t>
            </a:r>
            <a:r>
              <a:rPr lang="en-GB" sz="1200" b="0" i="0" kern="1200" dirty="0">
                <a:solidFill>
                  <a:schemeClr val="tx1"/>
                </a:solidFill>
                <a:effectLst/>
                <a:latin typeface="+mn-lt"/>
                <a:ea typeface="+mn-ea"/>
                <a:cs typeface="+mn-cs"/>
              </a:rPr>
              <a:t>run the simulator iteratively in order to simulate the outcome of different containment scenarios and choose the best among them, thus providing more instructions to the firefighters as to how to proceed.</a:t>
            </a:r>
          </a:p>
          <a:p>
            <a:r>
              <a:rPr lang="en-GB" sz="1200" b="0" i="0" kern="1200" dirty="0">
                <a:solidFill>
                  <a:schemeClr val="tx1"/>
                </a:solidFill>
                <a:effectLst/>
                <a:latin typeface="+mn-lt"/>
                <a:ea typeface="+mn-ea"/>
                <a:cs typeface="+mn-cs"/>
              </a:rPr>
              <a:t>However, this point has to be further studied: on one hand, we used a simpler set of inputs for reasons we will explain later; on the other hand we worked on one of the eight cores at our disposal</a:t>
            </a:r>
            <a:r>
              <a:rPr lang="en-IT" sz="1200" b="0" i="0" kern="1200" dirty="0">
                <a:solidFill>
                  <a:schemeClr val="tx1"/>
                </a:solidFill>
                <a:effectLst/>
                <a:latin typeface="+mn-lt"/>
                <a:ea typeface="+mn-ea"/>
                <a:cs typeface="+mn-cs"/>
              </a:rPr>
              <a:t> because the multi-threading and GPU optimisation of the libraries wasn’t ready yet, which would give us more space for an extra speed up</a:t>
            </a:r>
            <a:r>
              <a:rPr lang="en-IT" dirty="0"/>
              <a:t>. </a:t>
            </a:r>
            <a:r>
              <a:rPr lang="en-GB" sz="1200" b="0" i="0" kern="1200" dirty="0">
                <a:solidFill>
                  <a:schemeClr val="tx1"/>
                </a:solidFill>
                <a:effectLst/>
                <a:latin typeface="+mn-lt"/>
                <a:ea typeface="+mn-ea"/>
                <a:cs typeface="+mn-cs"/>
              </a:rPr>
              <a:t>So of course this results could be updated in the future in light of the frequent improvements of the </a:t>
            </a:r>
            <a:r>
              <a:rPr lang="en-GB" sz="1200" b="0" i="0" kern="1200" dirty="0" err="1">
                <a:solidFill>
                  <a:schemeClr val="tx1"/>
                </a:solidFill>
                <a:effectLst/>
                <a:latin typeface="+mn-lt"/>
                <a:ea typeface="+mn-ea"/>
                <a:cs typeface="+mn-cs"/>
              </a:rPr>
              <a:t>NeuralPDE</a:t>
            </a:r>
            <a:r>
              <a:rPr lang="en-GB" sz="1200" b="0" i="0" kern="1200" dirty="0">
                <a:solidFill>
                  <a:schemeClr val="tx1"/>
                </a:solidFill>
                <a:effectLst/>
                <a:latin typeface="+mn-lt"/>
                <a:ea typeface="+mn-ea"/>
                <a:cs typeface="+mn-cs"/>
              </a:rPr>
              <a:t> library.</a:t>
            </a:r>
          </a:p>
          <a:p>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Puntualizzare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che</a:t>
            </a:r>
            <a:r>
              <a:rPr lang="en-GB" sz="1200" b="0" i="0" kern="1200" dirty="0">
                <a:solidFill>
                  <a:schemeClr val="tx1"/>
                </a:solidFill>
                <a:effectLst/>
                <a:latin typeface="+mn-lt"/>
                <a:ea typeface="+mn-ea"/>
                <a:cs typeface="+mn-cs"/>
              </a:rPr>
              <a:t> speed up </a:t>
            </a:r>
            <a:r>
              <a:rPr lang="en-GB" sz="1200" b="0" i="0" kern="1200" dirty="0" err="1">
                <a:solidFill>
                  <a:schemeClr val="tx1"/>
                </a:solidFill>
                <a:effectLst/>
                <a:latin typeface="+mn-lt"/>
                <a:ea typeface="+mn-ea"/>
                <a:cs typeface="+mn-cs"/>
              </a:rPr>
              <a:t>c’è</a:t>
            </a:r>
            <a:r>
              <a:rPr lang="en-GB" sz="1200" b="0" i="0" kern="1200" dirty="0">
                <a:solidFill>
                  <a:schemeClr val="tx1"/>
                </a:solidFill>
                <a:effectLst/>
                <a:latin typeface="+mn-lt"/>
                <a:ea typeface="+mn-ea"/>
                <a:cs typeface="+mn-cs"/>
              </a:rPr>
              <a:t> per </a:t>
            </a:r>
            <a:r>
              <a:rPr lang="en-GB" sz="1200" b="0" i="0" kern="1200" dirty="0" err="1">
                <a:solidFill>
                  <a:schemeClr val="tx1"/>
                </a:solidFill>
                <a:effectLst/>
                <a:latin typeface="+mn-lt"/>
                <a:ea typeface="+mn-ea"/>
                <a:cs typeface="+mn-cs"/>
              </a:rPr>
              <a:t>alta</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dimensionalità</a:t>
            </a:r>
            <a:r>
              <a:rPr lang="en-GB" sz="1200" b="0" i="0" kern="1200" dirty="0">
                <a:solidFill>
                  <a:schemeClr val="tx1"/>
                </a:solidFill>
                <a:effectLst/>
                <a:latin typeface="+mn-lt"/>
                <a:ea typeface="+mn-ea"/>
                <a:cs typeface="+mn-cs"/>
              </a:rPr>
              <a:t> solo)</a:t>
            </a:r>
          </a:p>
          <a:p>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Thanks to the physical prior introduced in PINNs, this architecture requires relatively small networks to be accurate, reducing the overall computational cost and increasing performance. In quantitative terms, we employed a single hidden layer with 16 neurons. Adding the extra variables we haven’t been able to include yet could require adding a second layer for example, still much smaller then the network we would have needed without using PINNs. As a consequence, the model is more interpretable (it is less similar to a complete black-box) and its users can run the resulting simulator on standard PCs without needing high performance machines, which is another practical advantage.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IT" dirty="0"/>
          </a:p>
          <a:p>
            <a:pPr marL="171450" indent="-171450">
              <a:buFontTx/>
              <a:buChar char="-"/>
            </a:pPr>
            <a:r>
              <a:rPr lang="en-GB" dirty="0"/>
              <a:t>Another key advantage is that, since neural networks approximate functions as we have said before, the output can be evaluated on a c</a:t>
            </a:r>
            <a:r>
              <a:rPr lang="en-IT" dirty="0"/>
              <a:t>ontinuous mesh, whereas numerical methods are limited to the discrete mesh given as input.</a:t>
            </a:r>
          </a:p>
          <a:p>
            <a:pPr marL="171450" indent="-171450">
              <a:buFontTx/>
              <a:buChar char="-"/>
            </a:pPr>
            <a:endParaRPr lang="en-IT" dirty="0"/>
          </a:p>
          <a:p>
            <a:pPr marL="171450" indent="-171450">
              <a:buFontTx/>
              <a:buChar char="-"/>
            </a:pPr>
            <a:r>
              <a:rPr lang="en-GB" sz="1200" b="0" i="0" kern="1200" dirty="0">
                <a:solidFill>
                  <a:schemeClr val="tx1"/>
                </a:solidFill>
                <a:effectLst/>
                <a:latin typeface="+mn-lt"/>
                <a:ea typeface="+mn-ea"/>
                <a:cs typeface="+mn-cs"/>
              </a:rPr>
              <a:t>In addition, while numerical methods only solve on the initial domain range, this architecture learns the neural network parameters that can be used to extend the predicted solution outside of the training domains (with a decrease in accuracy if the extrapolation is extended too much).</a:t>
            </a:r>
          </a:p>
          <a:p>
            <a:pPr marL="171450" indent="-171450">
              <a:buFontTx/>
              <a:buChar char="-"/>
            </a:pPr>
            <a:endParaRPr lang="en-GB" sz="1200" b="0" i="0" kern="1200" dirty="0">
              <a:solidFill>
                <a:schemeClr val="tx1"/>
              </a:solidFill>
              <a:effectLst/>
              <a:latin typeface="+mn-lt"/>
              <a:ea typeface="+mn-ea"/>
              <a:cs typeface="+mn-cs"/>
            </a:endParaRPr>
          </a:p>
          <a:p>
            <a:pPr marL="171450" indent="-171450">
              <a:buFontTx/>
              <a:buChar char="-"/>
            </a:pPr>
            <a:r>
              <a:rPr lang="en-GB" sz="1200" b="0" i="0" kern="1200" dirty="0">
                <a:solidFill>
                  <a:schemeClr val="tx1"/>
                </a:solidFill>
                <a:effectLst/>
                <a:latin typeface="+mn-lt"/>
                <a:ea typeface="+mn-ea"/>
                <a:cs typeface="+mn-cs"/>
              </a:rPr>
              <a:t>It’s possible to investigate the evolution of the system backwards in time, just by imposing the boundary condition at a time different from zero. This can be used for ”forensic investigations”: it is possible to reconstruct the ignition point and the evolution of the fire-line from the final state of the wildfire.</a:t>
            </a:r>
          </a:p>
          <a:p>
            <a:pPr marL="171450" indent="-171450">
              <a:buFontTx/>
              <a:buChar char="-"/>
            </a:pPr>
            <a:endParaRPr lang="en-GB" sz="1200" b="0" i="0" kern="1200" dirty="0">
              <a:solidFill>
                <a:schemeClr val="tx1"/>
              </a:solidFill>
              <a:effectLst/>
              <a:latin typeface="+mn-lt"/>
              <a:ea typeface="+mn-ea"/>
              <a:cs typeface="+mn-cs"/>
            </a:endParaRPr>
          </a:p>
          <a:p>
            <a:pPr marL="171450" indent="-171450">
              <a:buFontTx/>
              <a:buChar char="-"/>
            </a:pPr>
            <a:r>
              <a:rPr lang="en-GB" sz="1200" b="0" i="0" kern="1200" dirty="0">
                <a:solidFill>
                  <a:schemeClr val="tx1"/>
                </a:solidFill>
                <a:effectLst/>
                <a:latin typeface="+mn-lt"/>
                <a:ea typeface="+mn-ea"/>
                <a:cs typeface="+mn-cs"/>
              </a:rPr>
              <a:t>PINNs provide a tool to refine theoretical models. Adding input data to the physical prior can be used to tune some parameters of the differential equations involved.</a:t>
            </a:r>
          </a:p>
          <a:p>
            <a:pPr marL="171450" indent="-171450">
              <a:buFontTx/>
              <a:buChar char="-"/>
            </a:pPr>
            <a:endParaRPr lang="en-GB"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i7 10700K 8 core </a:t>
            </a:r>
            <a:r>
              <a:rPr lang="en-GB" sz="1200" kern="1200" dirty="0" err="1">
                <a:solidFill>
                  <a:schemeClr val="tx1"/>
                </a:solidFill>
                <a:effectLst/>
                <a:latin typeface="+mn-lt"/>
                <a:ea typeface="+mn-ea"/>
                <a:cs typeface="+mn-cs"/>
              </a:rPr>
              <a:t>fisici</a:t>
            </a:r>
            <a:r>
              <a:rPr lang="en-GB" sz="1200" kern="1200" dirty="0">
                <a:solidFill>
                  <a:schemeClr val="tx1"/>
                </a:solidFill>
                <a:effectLst/>
                <a:latin typeface="+mn-lt"/>
                <a:ea typeface="+mn-ea"/>
                <a:cs typeface="+mn-cs"/>
              </a:rPr>
              <a:t>, 10 </a:t>
            </a:r>
            <a:r>
              <a:rPr lang="en-GB" sz="1200" kern="1200" dirty="0" err="1">
                <a:solidFill>
                  <a:schemeClr val="tx1"/>
                </a:solidFill>
                <a:effectLst/>
                <a:latin typeface="+mn-lt"/>
                <a:ea typeface="+mn-ea"/>
                <a:cs typeface="+mn-cs"/>
              </a:rPr>
              <a:t>virtuali</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RAM: 64 GB DDR4</a:t>
            </a:r>
          </a:p>
          <a:p>
            <a:r>
              <a:rPr lang="en-GB" sz="1200" kern="1200" dirty="0">
                <a:solidFill>
                  <a:schemeClr val="tx1"/>
                </a:solidFill>
                <a:effectLst/>
                <a:latin typeface="+mn-lt"/>
                <a:ea typeface="+mn-ea"/>
                <a:cs typeface="+mn-cs"/>
              </a:rPr>
              <a:t>GPU: Nvidia 2080 </a:t>
            </a:r>
            <a:r>
              <a:rPr lang="en-GB" sz="1200" kern="1200" dirty="0" err="1">
                <a:solidFill>
                  <a:schemeClr val="tx1"/>
                </a:solidFill>
                <a:effectLst/>
                <a:latin typeface="+mn-lt"/>
                <a:ea typeface="+mn-ea"/>
                <a:cs typeface="+mn-cs"/>
              </a:rPr>
              <a:t>Ti</a:t>
            </a:r>
            <a:r>
              <a:rPr lang="en-GB" sz="1200" kern="1200" dirty="0">
                <a:solidFill>
                  <a:schemeClr val="tx1"/>
                </a:solidFill>
                <a:effectLst/>
                <a:latin typeface="+mn-lt"/>
                <a:ea typeface="+mn-ea"/>
                <a:cs typeface="+mn-cs"/>
              </a:rPr>
              <a:t> con 11 GB di GDDR6</a:t>
            </a:r>
          </a:p>
          <a:p>
            <a:r>
              <a:rPr lang="en-GB" sz="1200" kern="1200" dirty="0">
                <a:solidFill>
                  <a:schemeClr val="tx1"/>
                </a:solidFill>
                <a:effectLst/>
                <a:latin typeface="+mn-lt"/>
                <a:ea typeface="+mn-ea"/>
                <a:cs typeface="+mn-cs"/>
              </a:rPr>
              <a:t>Storage: 8.5 TB, </a:t>
            </a:r>
            <a:r>
              <a:rPr lang="en-GB" sz="1200" kern="1200" dirty="0" err="1">
                <a:solidFill>
                  <a:schemeClr val="tx1"/>
                </a:solidFill>
                <a:effectLst/>
                <a:latin typeface="+mn-lt"/>
                <a:ea typeface="+mn-ea"/>
                <a:cs typeface="+mn-cs"/>
              </a:rPr>
              <a:t>sistema</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su</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stato</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solido</a:t>
            </a:r>
            <a:r>
              <a:rPr lang="en-GB" sz="1200" kern="1200" dirty="0">
                <a:solidFill>
                  <a:schemeClr val="tx1"/>
                </a:solidFill>
                <a:effectLst/>
                <a:latin typeface="+mn-lt"/>
                <a:ea typeface="+mn-ea"/>
                <a:cs typeface="+mn-cs"/>
              </a:rPr>
              <a:t>))</a:t>
            </a:r>
          </a:p>
          <a:p>
            <a:pPr marL="171450" indent="-171450">
              <a:buFontTx/>
              <a:buChar char="-"/>
            </a:pPr>
            <a:endParaRPr lang="en-GB" sz="1200" b="0" i="0" kern="1200" dirty="0">
              <a:solidFill>
                <a:schemeClr val="tx1"/>
              </a:solidFill>
              <a:effectLst/>
              <a:latin typeface="+mn-lt"/>
              <a:ea typeface="+mn-ea"/>
              <a:cs typeface="+mn-cs"/>
            </a:endParaRPr>
          </a:p>
          <a:p>
            <a:pPr marL="171450" indent="-171450">
              <a:buFontTx/>
              <a:buChar char="-"/>
            </a:pPr>
            <a:endParaRPr lang="en-IT" dirty="0"/>
          </a:p>
        </p:txBody>
      </p:sp>
      <p:sp>
        <p:nvSpPr>
          <p:cNvPr id="4" name="Slide Number Placeholder 3"/>
          <p:cNvSpPr>
            <a:spLocks noGrp="1"/>
          </p:cNvSpPr>
          <p:nvPr>
            <p:ph type="sldNum" sz="quarter" idx="5"/>
          </p:nvPr>
        </p:nvSpPr>
        <p:spPr/>
        <p:txBody>
          <a:bodyPr/>
          <a:lstStyle/>
          <a:p>
            <a:fld id="{EA6754E5-F4EA-E441-AB1E-106E29242456}" type="slidenum">
              <a:rPr lang="it-IT" smtClean="0"/>
              <a:t>16</a:t>
            </a:fld>
            <a:endParaRPr lang="it-IT"/>
          </a:p>
        </p:txBody>
      </p:sp>
    </p:spTree>
    <p:extLst>
      <p:ext uri="{BB962C8B-B14F-4D97-AF65-F5344CB8AC3E}">
        <p14:creationId xmlns:p14="http://schemas.microsoft.com/office/powerpoint/2010/main" val="2765073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400" b="0" i="0" kern="1200">
                <a:solidFill>
                  <a:schemeClr val="tx1"/>
                </a:solidFill>
                <a:effectLst/>
                <a:latin typeface="+mn-lt"/>
                <a:ea typeface="+mn-ea"/>
                <a:cs typeface="+mn-cs"/>
              </a:rPr>
              <a:t>The library doesn’t support the usage of matrices as functions of their indices. We can only include differentiable vector fields, and this means it is not possible to use a variable fuel map (discontinuous function), fundamental in order to capture the evolution of the fire with higher accuracy (now the perimeter is smooth). We opened an issue about this.</a:t>
            </a:r>
          </a:p>
          <a:p>
            <a:pPr marL="171450" indent="-171450">
              <a:buFontTx/>
              <a:buChar char="-"/>
            </a:pPr>
            <a:r>
              <a:rPr lang="en-GB" sz="1400" b="0" i="0" kern="1200">
                <a:solidFill>
                  <a:schemeClr val="tx1"/>
                </a:solidFill>
                <a:effectLst/>
                <a:latin typeface="+mn-lt"/>
                <a:ea typeface="+mn-ea"/>
                <a:cs typeface="+mn-cs"/>
              </a:rPr>
              <a:t>At the moment, it cannot be run on GPUs nor multiple CPUs because the library we used is not fully developed yet. We contacted the developers and they are working on it. </a:t>
            </a:r>
          </a:p>
          <a:p>
            <a:pPr marL="171450" indent="-171450">
              <a:buFontTx/>
              <a:buChar char="-"/>
            </a:pPr>
            <a:r>
              <a:rPr lang="en-GB" sz="1400" b="0" i="0" kern="1200">
                <a:solidFill>
                  <a:schemeClr val="tx1"/>
                </a:solidFill>
                <a:effectLst/>
                <a:latin typeface="+mn-lt"/>
                <a:ea typeface="+mn-ea"/>
                <a:cs typeface="+mn-cs"/>
              </a:rPr>
              <a:t>The model only works on relatively small domains and is unstable for larger ones. Our spatial and temporal input domains range from 0 to 10 which are arbitrary units for the model. Therefore we had to scale down all the quantities involved and introduce scale factors on the fire spread rate in order to make it compatible to the evolution of the output of WRF.</a:t>
            </a:r>
          </a:p>
          <a:p>
            <a:pPr marL="171450" indent="-171450">
              <a:buFontTx/>
              <a:buChar char="-"/>
            </a:pPr>
            <a:r>
              <a:rPr lang="en-GB" sz="1400" b="0" i="0" kern="1200">
                <a:solidFill>
                  <a:schemeClr val="tx1"/>
                </a:solidFill>
                <a:effectLst/>
                <a:latin typeface="+mn-lt"/>
                <a:ea typeface="+mn-ea"/>
                <a:cs typeface="+mn-cs"/>
              </a:rPr>
              <a:t>Our approach suffers from numerical instability depending on the training strategy adopted and on the number of neurons and layers.</a:t>
            </a:r>
          </a:p>
        </p:txBody>
      </p:sp>
      <p:sp>
        <p:nvSpPr>
          <p:cNvPr id="4" name="Slide Number Placeholder 3"/>
          <p:cNvSpPr>
            <a:spLocks noGrp="1"/>
          </p:cNvSpPr>
          <p:nvPr>
            <p:ph type="sldNum" sz="quarter" idx="5"/>
          </p:nvPr>
        </p:nvSpPr>
        <p:spPr/>
        <p:txBody>
          <a:bodyPr/>
          <a:lstStyle/>
          <a:p>
            <a:fld id="{EA6754E5-F4EA-E441-AB1E-106E29242456}" type="slidenum">
              <a:rPr lang="it-IT" smtClean="0"/>
              <a:t>17</a:t>
            </a:fld>
            <a:endParaRPr lang="it-IT"/>
          </a:p>
        </p:txBody>
      </p:sp>
    </p:spTree>
    <p:extLst>
      <p:ext uri="{BB962C8B-B14F-4D97-AF65-F5344CB8AC3E}">
        <p14:creationId xmlns:p14="http://schemas.microsoft.com/office/powerpoint/2010/main" val="4210369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Here is a detailed possible schedule for the main improvements to be made. The main work that needs to be done is fixing the limitations I listed and the Julia Sci-ML community is working hard on this and is frequently releasing packages updates with various improvements, so it’s only a matter of time.</a:t>
            </a:r>
          </a:p>
          <a:p>
            <a:r>
              <a:rPr lang="en-IT" dirty="0"/>
              <a:t>Finally, to make this reasearch a ready to use product for firefighters, we need a wrapper inside the WRF Fortran code to embed the implementation of the architecture in Julia and merge it with the rest of the simulator.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IT" dirty="0"/>
              <a:t>Another improvement would be being able to solve the 7-equation Euler system of PDEs with PINNs method. We have began experimenting with it but the aforementioned limitations haven’t made it possible yet.</a:t>
            </a:r>
          </a:p>
          <a:p>
            <a:endParaRPr lang="it-IT" dirty="0"/>
          </a:p>
        </p:txBody>
      </p:sp>
      <p:sp>
        <p:nvSpPr>
          <p:cNvPr id="4" name="Slide Number Placeholder 3"/>
          <p:cNvSpPr>
            <a:spLocks noGrp="1"/>
          </p:cNvSpPr>
          <p:nvPr>
            <p:ph type="sldNum" sz="quarter" idx="5"/>
          </p:nvPr>
        </p:nvSpPr>
        <p:spPr/>
        <p:txBody>
          <a:bodyPr/>
          <a:lstStyle/>
          <a:p>
            <a:fld id="{EA6754E5-F4EA-E441-AB1E-106E29242456}" type="slidenum">
              <a:rPr lang="it-IT" smtClean="0"/>
              <a:t>18</a:t>
            </a:fld>
            <a:endParaRPr lang="it-IT"/>
          </a:p>
        </p:txBody>
      </p:sp>
    </p:spTree>
    <p:extLst>
      <p:ext uri="{BB962C8B-B14F-4D97-AF65-F5344CB8AC3E}">
        <p14:creationId xmlns:p14="http://schemas.microsoft.com/office/powerpoint/2010/main" val="1710526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0" i="0" kern="1200" dirty="0">
                <a:solidFill>
                  <a:schemeClr val="tx1"/>
                </a:solidFill>
                <a:effectLst/>
                <a:latin typeface="+mn-lt"/>
                <a:ea typeface="+mn-ea"/>
                <a:cs typeface="+mn-cs"/>
              </a:rPr>
              <a:t>The study we carried out had the goal to investigate the applicability of Scientific Machine Learning on climate, wildfires in particular, models. The results show that many improvements are needed in order to transform this into a validated product; we need to add some refinements to the implementation in order to carry out a precise time comparison between the two approaches. The encouraging outcome inspires us to continue our work by improving the architectures and possibly employ them in different fields of research. We hope our work will be the starting point for a more effective cohesiveness between Machine Learning and Physical Models in Climate Science, and thus further explored by other researchers.</a:t>
            </a:r>
          </a:p>
          <a:p>
            <a:r>
              <a:rPr lang="en-GB" sz="1400" b="0" i="0" kern="1200" dirty="0">
                <a:solidFill>
                  <a:schemeClr val="tx1"/>
                </a:solidFill>
                <a:effectLst/>
                <a:latin typeface="+mn-lt"/>
                <a:ea typeface="+mn-ea"/>
                <a:cs typeface="+mn-cs"/>
              </a:rPr>
              <a:t>(Validation of the libraries, stress test.)</a:t>
            </a:r>
            <a:endParaRPr lang="it-IT" sz="1400" dirty="0"/>
          </a:p>
        </p:txBody>
      </p:sp>
      <p:sp>
        <p:nvSpPr>
          <p:cNvPr id="4" name="Slide Number Placeholder 3"/>
          <p:cNvSpPr>
            <a:spLocks noGrp="1"/>
          </p:cNvSpPr>
          <p:nvPr>
            <p:ph type="sldNum" sz="quarter" idx="5"/>
          </p:nvPr>
        </p:nvSpPr>
        <p:spPr/>
        <p:txBody>
          <a:bodyPr/>
          <a:lstStyle/>
          <a:p>
            <a:fld id="{EA6754E5-F4EA-E441-AB1E-106E29242456}" type="slidenum">
              <a:rPr lang="it-IT" smtClean="0"/>
              <a:t>19</a:t>
            </a:fld>
            <a:endParaRPr lang="it-IT"/>
          </a:p>
        </p:txBody>
      </p:sp>
    </p:spTree>
    <p:extLst>
      <p:ext uri="{BB962C8B-B14F-4D97-AF65-F5344CB8AC3E}">
        <p14:creationId xmlns:p14="http://schemas.microsoft.com/office/powerpoint/2010/main" val="408442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Recently</a:t>
            </a:r>
            <a:r>
              <a:rPr lang="it-IT" dirty="0"/>
              <a:t>, </a:t>
            </a:r>
            <a:r>
              <a:rPr lang="it-IT" dirty="0" err="1"/>
              <a:t>wildfires</a:t>
            </a:r>
            <a:r>
              <a:rPr lang="it-IT" dirty="0"/>
              <a:t> </a:t>
            </a:r>
            <a:r>
              <a:rPr lang="it-IT" dirty="0" err="1"/>
              <a:t>have</a:t>
            </a:r>
            <a:r>
              <a:rPr lang="it-IT" dirty="0"/>
              <a:t> </a:t>
            </a:r>
            <a:r>
              <a:rPr lang="it-IT" dirty="0" err="1"/>
              <a:t>been</a:t>
            </a:r>
            <a:r>
              <a:rPr lang="it-IT" dirty="0"/>
              <a:t> </a:t>
            </a:r>
            <a:r>
              <a:rPr lang="it-IT" dirty="0" err="1"/>
              <a:t>increasingly</a:t>
            </a:r>
            <a:r>
              <a:rPr lang="it-IT" dirty="0"/>
              <a:t> </a:t>
            </a:r>
            <a:r>
              <a:rPr lang="it-IT" dirty="0" err="1"/>
              <a:t>growing</a:t>
            </a:r>
            <a:r>
              <a:rPr lang="it-IT" dirty="0"/>
              <a:t> in </a:t>
            </a:r>
            <a:r>
              <a:rPr lang="it-IT" dirty="0" err="1"/>
              <a:t>frequency</a:t>
            </a:r>
            <a:r>
              <a:rPr lang="it-IT" dirty="0"/>
              <a:t> and </a:t>
            </a:r>
            <a:r>
              <a:rPr lang="it-IT" dirty="0" err="1"/>
              <a:t>intensity</a:t>
            </a:r>
            <a:r>
              <a:rPr lang="it-IT" dirty="0"/>
              <a:t>,  </a:t>
            </a:r>
            <a:r>
              <a:rPr lang="it-IT" dirty="0" err="1"/>
              <a:t>becoming</a:t>
            </a:r>
            <a:r>
              <a:rPr lang="it-IT" dirty="0"/>
              <a:t> a </a:t>
            </a:r>
            <a:r>
              <a:rPr lang="it-IT" dirty="0" err="1"/>
              <a:t>serious</a:t>
            </a:r>
            <a:r>
              <a:rPr lang="it-IT" dirty="0"/>
              <a:t> </a:t>
            </a:r>
            <a:r>
              <a:rPr lang="it-IT" dirty="0" err="1"/>
              <a:t>threat</a:t>
            </a:r>
            <a:r>
              <a:rPr lang="it-IT" dirty="0"/>
              <a:t> for living </a:t>
            </a:r>
            <a:r>
              <a:rPr lang="it-IT" dirty="0" err="1"/>
              <a:t>beings</a:t>
            </a:r>
            <a:r>
              <a:rPr lang="it-IT" dirty="0"/>
              <a:t> and </a:t>
            </a:r>
            <a:r>
              <a:rPr lang="it-IT" dirty="0" err="1"/>
              <a:t>socio-economic</a:t>
            </a:r>
            <a:r>
              <a:rPr lang="it-IT" dirty="0"/>
              <a:t> </a:t>
            </a:r>
            <a:r>
              <a:rPr lang="it-IT" dirty="0" err="1"/>
              <a:t>stability</a:t>
            </a:r>
            <a:r>
              <a:rPr lang="it-IT" dirty="0"/>
              <a:t> </a:t>
            </a:r>
            <a:r>
              <a:rPr lang="it-IT" dirty="0" err="1"/>
              <a:t>all</a:t>
            </a:r>
            <a:r>
              <a:rPr lang="it-IT" dirty="0"/>
              <a:t> over the world. </a:t>
            </a:r>
            <a:r>
              <a:rPr lang="it-IT" dirty="0" err="1"/>
              <a:t>Both</a:t>
            </a:r>
            <a:r>
              <a:rPr lang="it-IT" dirty="0"/>
              <a:t> Australia and California </a:t>
            </a:r>
            <a:r>
              <a:rPr lang="it-IT" dirty="0" err="1"/>
              <a:t>suffered</a:t>
            </a:r>
            <a:r>
              <a:rPr lang="it-IT" dirty="0"/>
              <a:t> from the </a:t>
            </a:r>
            <a:r>
              <a:rPr lang="it-IT" dirty="0" err="1"/>
              <a:t>most</a:t>
            </a:r>
            <a:r>
              <a:rPr lang="it-IT" dirty="0"/>
              <a:t> severe </a:t>
            </a:r>
            <a:r>
              <a:rPr lang="it-IT" dirty="0" err="1"/>
              <a:t>wildfire</a:t>
            </a:r>
            <a:r>
              <a:rPr lang="it-IT" dirty="0"/>
              <a:t> </a:t>
            </a:r>
            <a:r>
              <a:rPr lang="it-IT" dirty="0" err="1"/>
              <a:t>seasons</a:t>
            </a:r>
            <a:r>
              <a:rPr lang="it-IT" dirty="0"/>
              <a:t> </a:t>
            </a:r>
            <a:r>
              <a:rPr lang="it-IT" dirty="0" err="1"/>
              <a:t>recorded</a:t>
            </a:r>
            <a:r>
              <a:rPr lang="it-IT" dirty="0"/>
              <a:t> in </a:t>
            </a:r>
            <a:r>
              <a:rPr lang="it-IT" dirty="0" err="1"/>
              <a:t>modern</a:t>
            </a:r>
            <a:r>
              <a:rPr lang="it-IT" dirty="0"/>
              <a:t> </a:t>
            </a:r>
            <a:r>
              <a:rPr lang="it-IT" dirty="0" err="1"/>
              <a:t>history</a:t>
            </a:r>
            <a:endParaRPr lang="it-IT" dirty="0"/>
          </a:p>
          <a:p>
            <a:endParaRPr lang="it-IT" dirty="0"/>
          </a:p>
          <a:p>
            <a:r>
              <a:rPr lang="it-IT" dirty="0"/>
              <a:t>So with </a:t>
            </a:r>
            <a:r>
              <a:rPr lang="it-IT" dirty="0" err="1"/>
              <a:t>this</a:t>
            </a:r>
            <a:r>
              <a:rPr lang="it-IT" dirty="0"/>
              <a:t> premise … </a:t>
            </a:r>
            <a:r>
              <a:rPr lang="it-IT" dirty="0" err="1"/>
              <a:t>What</a:t>
            </a:r>
            <a:r>
              <a:rPr lang="it-IT" dirty="0"/>
              <a:t> </a:t>
            </a:r>
            <a:r>
              <a:rPr lang="it-IT" dirty="0" err="1"/>
              <a:t>is</a:t>
            </a:r>
            <a:r>
              <a:rPr lang="it-IT" dirty="0"/>
              <a:t> </a:t>
            </a:r>
            <a:r>
              <a:rPr lang="it-IT" dirty="0" err="1"/>
              <a:t>our</a:t>
            </a:r>
            <a:r>
              <a:rPr lang="it-IT" dirty="0"/>
              <a:t> goal </a:t>
            </a:r>
            <a:r>
              <a:rPr lang="it-IT" dirty="0" err="1"/>
              <a:t>here</a:t>
            </a:r>
            <a:r>
              <a:rPr lang="it-IT" dirty="0"/>
              <a:t>?</a:t>
            </a:r>
          </a:p>
          <a:p>
            <a:endParaRPr lang="it-IT" dirty="0"/>
          </a:p>
          <a:p>
            <a:r>
              <a:rPr lang="it-IT" dirty="0"/>
              <a:t>In </a:t>
            </a:r>
            <a:r>
              <a:rPr lang="it-IT" dirty="0" err="1"/>
              <a:t>such</a:t>
            </a:r>
            <a:r>
              <a:rPr lang="it-IT" dirty="0"/>
              <a:t> </a:t>
            </a:r>
            <a:r>
              <a:rPr lang="it-IT" dirty="0" err="1"/>
              <a:t>worrisome</a:t>
            </a:r>
            <a:r>
              <a:rPr lang="it-IT" dirty="0"/>
              <a:t> </a:t>
            </a:r>
            <a:r>
              <a:rPr lang="it-IT" dirty="0" err="1"/>
              <a:t>scenarios</a:t>
            </a:r>
            <a:r>
              <a:rPr lang="it-IT" dirty="0"/>
              <a:t>, </a:t>
            </a:r>
            <a:r>
              <a:rPr lang="it-IT" dirty="0" err="1"/>
              <a:t>we’d</a:t>
            </a:r>
            <a:r>
              <a:rPr lang="it-IT" dirty="0"/>
              <a:t> </a:t>
            </a:r>
            <a:r>
              <a:rPr lang="it-IT" dirty="0" err="1"/>
              <a:t>like</a:t>
            </a:r>
            <a:r>
              <a:rPr lang="it-IT" dirty="0"/>
              <a:t> to </a:t>
            </a:r>
            <a:r>
              <a:rPr lang="it-IT" dirty="0" err="1"/>
              <a:t>have</a:t>
            </a:r>
            <a:r>
              <a:rPr lang="it-IT" dirty="0"/>
              <a:t> fast and accurate </a:t>
            </a:r>
            <a:r>
              <a:rPr lang="it-IT" dirty="0" err="1"/>
              <a:t>wildfire</a:t>
            </a:r>
            <a:r>
              <a:rPr lang="it-IT" dirty="0"/>
              <a:t> spread </a:t>
            </a:r>
            <a:r>
              <a:rPr lang="it-IT" dirty="0" err="1"/>
              <a:t>simulators</a:t>
            </a:r>
            <a:r>
              <a:rPr lang="it-IT" dirty="0"/>
              <a:t>  </a:t>
            </a:r>
            <a:r>
              <a:rPr lang="it-IT" dirty="0" err="1"/>
              <a:t>that</a:t>
            </a:r>
            <a:r>
              <a:rPr lang="it-IT" dirty="0"/>
              <a:t>  can </a:t>
            </a:r>
            <a:r>
              <a:rPr lang="it-IT" dirty="0" err="1"/>
              <a:t>run</a:t>
            </a:r>
            <a:r>
              <a:rPr lang="it-IT" dirty="0"/>
              <a:t> </a:t>
            </a:r>
            <a:r>
              <a:rPr lang="it-IT" dirty="0" err="1"/>
              <a:t>iteratively</a:t>
            </a:r>
            <a:r>
              <a:rPr lang="it-IT" dirty="0"/>
              <a:t> in </a:t>
            </a:r>
            <a:r>
              <a:rPr lang="it-IT" dirty="0" err="1"/>
              <a:t>order</a:t>
            </a:r>
            <a:r>
              <a:rPr lang="it-IT" dirty="0"/>
              <a:t> to </a:t>
            </a:r>
            <a:r>
              <a:rPr lang="it-IT" dirty="0" err="1"/>
              <a:t>evaluate</a:t>
            </a:r>
            <a:r>
              <a:rPr lang="it-IT" dirty="0"/>
              <a:t> </a:t>
            </a:r>
            <a:r>
              <a:rPr lang="it-IT" dirty="0" err="1"/>
              <a:t>several</a:t>
            </a:r>
            <a:r>
              <a:rPr lang="it-IT" dirty="0"/>
              <a:t> </a:t>
            </a:r>
            <a:r>
              <a:rPr lang="it-IT" dirty="0" err="1"/>
              <a:t>containment</a:t>
            </a:r>
            <a:r>
              <a:rPr lang="it-IT" dirty="0"/>
              <a:t> </a:t>
            </a:r>
            <a:r>
              <a:rPr lang="it-IT" dirty="0" err="1"/>
              <a:t>strategies</a:t>
            </a:r>
            <a:r>
              <a:rPr lang="it-IT" dirty="0"/>
              <a:t>.</a:t>
            </a:r>
          </a:p>
          <a:p>
            <a:r>
              <a:rPr lang="it-IT" dirty="0"/>
              <a:t>The </a:t>
            </a:r>
            <a:r>
              <a:rPr lang="it-IT" dirty="0" err="1"/>
              <a:t>current</a:t>
            </a:r>
            <a:r>
              <a:rPr lang="it-IT" dirty="0"/>
              <a:t> state of the art, from </a:t>
            </a:r>
            <a:r>
              <a:rPr lang="it-IT" dirty="0" err="1"/>
              <a:t>computational</a:t>
            </a:r>
            <a:r>
              <a:rPr lang="it-IT" dirty="0"/>
              <a:t> </a:t>
            </a:r>
            <a:r>
              <a:rPr lang="it-IT" dirty="0" err="1"/>
              <a:t>physics</a:t>
            </a:r>
            <a:r>
              <a:rPr lang="it-IT" dirty="0"/>
              <a:t> </a:t>
            </a:r>
            <a:r>
              <a:rPr lang="it-IT" dirty="0" err="1"/>
              <a:t>is</a:t>
            </a:r>
            <a:r>
              <a:rPr lang="it-IT" dirty="0"/>
              <a:t>  WRF </a:t>
            </a:r>
            <a:r>
              <a:rPr lang="it-IT" dirty="0" err="1"/>
              <a:t>is</a:t>
            </a:r>
            <a:r>
              <a:rPr lang="it-IT" dirty="0"/>
              <a:t> </a:t>
            </a:r>
            <a:r>
              <a:rPr lang="it-IT" dirty="0" err="1"/>
              <a:t>able</a:t>
            </a:r>
            <a:r>
              <a:rPr lang="it-IT" dirty="0"/>
              <a:t> to produce accurate </a:t>
            </a:r>
            <a:r>
              <a:rPr lang="it-IT" dirty="0" err="1"/>
              <a:t>predictions</a:t>
            </a:r>
            <a:r>
              <a:rPr lang="it-IT" dirty="0"/>
              <a:t> </a:t>
            </a:r>
            <a:r>
              <a:rPr lang="it-IT" dirty="0" err="1"/>
              <a:t>but</a:t>
            </a:r>
            <a:r>
              <a:rPr lang="it-IT" dirty="0"/>
              <a:t>… stop! …  </a:t>
            </a:r>
            <a:r>
              <a:rPr lang="it-IT" dirty="0" err="1"/>
              <a:t>each</a:t>
            </a:r>
            <a:r>
              <a:rPr lang="it-IT" dirty="0"/>
              <a:t> </a:t>
            </a:r>
            <a:r>
              <a:rPr lang="it-IT" dirty="0" err="1"/>
              <a:t>simulation</a:t>
            </a:r>
            <a:r>
              <a:rPr lang="it-IT" dirty="0"/>
              <a:t> </a:t>
            </a:r>
            <a:r>
              <a:rPr lang="it-IT" dirty="0" err="1"/>
              <a:t>takes</a:t>
            </a:r>
            <a:r>
              <a:rPr lang="it-IT" dirty="0"/>
              <a:t> </a:t>
            </a:r>
            <a:r>
              <a:rPr lang="it-IT" dirty="0" err="1"/>
              <a:t>several</a:t>
            </a:r>
            <a:r>
              <a:rPr lang="it-IT" dirty="0"/>
              <a:t> hours, </a:t>
            </a:r>
            <a:r>
              <a:rPr lang="it-IT" dirty="0" err="1"/>
              <a:t>which</a:t>
            </a:r>
            <a:r>
              <a:rPr lang="it-IT" dirty="0"/>
              <a:t> </a:t>
            </a:r>
            <a:r>
              <a:rPr lang="it-IT" dirty="0" err="1"/>
              <a:t>is</a:t>
            </a:r>
            <a:r>
              <a:rPr lang="it-IT" dirty="0"/>
              <a:t> </a:t>
            </a:r>
            <a:r>
              <a:rPr lang="it-IT" dirty="0" err="1"/>
              <a:t>acceptable</a:t>
            </a:r>
            <a:r>
              <a:rPr lang="it-IT" dirty="0"/>
              <a:t> for a single </a:t>
            </a:r>
            <a:r>
              <a:rPr lang="it-IT" dirty="0" err="1"/>
              <a:t>run</a:t>
            </a:r>
            <a:r>
              <a:rPr lang="it-IT" dirty="0"/>
              <a:t> … </a:t>
            </a:r>
            <a:r>
              <a:rPr lang="it-IT" dirty="0" err="1"/>
              <a:t>but</a:t>
            </a:r>
            <a:r>
              <a:rPr lang="it-IT" dirty="0"/>
              <a:t> </a:t>
            </a:r>
            <a:r>
              <a:rPr lang="it-IT" dirty="0" err="1"/>
              <a:t>not</a:t>
            </a:r>
            <a:r>
              <a:rPr lang="it-IT" dirty="0"/>
              <a:t> for </a:t>
            </a:r>
            <a:r>
              <a:rPr lang="it-IT" dirty="0" err="1"/>
              <a:t>our</a:t>
            </a:r>
            <a:r>
              <a:rPr lang="it-IT" dirty="0"/>
              <a:t> </a:t>
            </a:r>
            <a:r>
              <a:rPr lang="it-IT" dirty="0" err="1"/>
              <a:t>needs</a:t>
            </a:r>
            <a:r>
              <a:rPr lang="it-IT" dirty="0"/>
              <a:t>. </a:t>
            </a:r>
          </a:p>
          <a:p>
            <a:endParaRPr lang="it-IT" dirty="0"/>
          </a:p>
          <a:p>
            <a:r>
              <a:rPr lang="it-IT" dirty="0"/>
              <a:t>In </a:t>
            </a:r>
            <a:r>
              <a:rPr lang="it-IT" dirty="0" err="1"/>
              <a:t>order</a:t>
            </a:r>
            <a:r>
              <a:rPr lang="it-IT" dirty="0"/>
              <a:t> to </a:t>
            </a:r>
            <a:r>
              <a:rPr lang="it-IT" dirty="0" err="1"/>
              <a:t>reach</a:t>
            </a:r>
            <a:r>
              <a:rPr lang="it-IT" dirty="0"/>
              <a:t> </a:t>
            </a:r>
            <a:r>
              <a:rPr lang="it-IT" dirty="0" err="1"/>
              <a:t>our</a:t>
            </a:r>
            <a:r>
              <a:rPr lang="it-IT" dirty="0"/>
              <a:t> goal, </a:t>
            </a:r>
            <a:r>
              <a:rPr lang="it-IT" dirty="0" err="1"/>
              <a:t>it</a:t>
            </a:r>
            <a:r>
              <a:rPr lang="it-IT" dirty="0"/>
              <a:t> </a:t>
            </a:r>
            <a:r>
              <a:rPr lang="it-IT" dirty="0" err="1"/>
              <a:t>is</a:t>
            </a:r>
            <a:r>
              <a:rPr lang="it-IT" dirty="0"/>
              <a:t> </a:t>
            </a:r>
            <a:r>
              <a:rPr lang="it-IT" dirty="0" err="1"/>
              <a:t>essential</a:t>
            </a:r>
            <a:r>
              <a:rPr lang="it-IT" dirty="0"/>
              <a:t> to </a:t>
            </a:r>
            <a:r>
              <a:rPr lang="it-IT" dirty="0" err="1"/>
              <a:t>increase</a:t>
            </a:r>
            <a:r>
              <a:rPr lang="it-IT" dirty="0"/>
              <a:t> the </a:t>
            </a:r>
            <a:r>
              <a:rPr lang="it-IT" dirty="0" err="1"/>
              <a:t>computational</a:t>
            </a:r>
            <a:r>
              <a:rPr lang="it-IT" dirty="0"/>
              <a:t> </a:t>
            </a:r>
            <a:r>
              <a:rPr lang="it-IT" dirty="0" err="1"/>
              <a:t>efficiency</a:t>
            </a:r>
            <a:r>
              <a:rPr lang="it-IT" dirty="0"/>
              <a:t>, </a:t>
            </a:r>
            <a:r>
              <a:rPr lang="it-IT" dirty="0" err="1"/>
              <a:t>which</a:t>
            </a:r>
            <a:r>
              <a:rPr lang="it-IT" dirty="0"/>
              <a:t> </a:t>
            </a:r>
            <a:r>
              <a:rPr lang="it-IT" dirty="0" err="1"/>
              <a:t>luckily</a:t>
            </a:r>
            <a:r>
              <a:rPr lang="it-IT" dirty="0"/>
              <a:t>, can be </a:t>
            </a:r>
            <a:r>
              <a:rPr lang="it-IT" dirty="0" err="1"/>
              <a:t>done</a:t>
            </a:r>
            <a:r>
              <a:rPr lang="it-IT" dirty="0"/>
              <a:t>, in the </a:t>
            </a:r>
            <a:r>
              <a:rPr lang="it-IT" dirty="0" err="1"/>
              <a:t>evaluation</a:t>
            </a:r>
            <a:r>
              <a:rPr lang="it-IT" dirty="0"/>
              <a:t> </a:t>
            </a:r>
            <a:r>
              <a:rPr lang="it-IT" dirty="0" err="1"/>
              <a:t>phase</a:t>
            </a:r>
            <a:r>
              <a:rPr lang="it-IT" dirty="0"/>
              <a:t>, </a:t>
            </a:r>
            <a:r>
              <a:rPr lang="it-IT" dirty="0" err="1"/>
              <a:t>thanks</a:t>
            </a:r>
            <a:r>
              <a:rPr lang="it-IT" dirty="0"/>
              <a:t> to </a:t>
            </a:r>
            <a:r>
              <a:rPr lang="it-IT" dirty="0" err="1"/>
              <a:t>SciML</a:t>
            </a:r>
            <a:r>
              <a:rPr lang="it-IT" dirty="0"/>
              <a:t> </a:t>
            </a:r>
            <a:r>
              <a:rPr lang="it-IT" dirty="0" err="1"/>
              <a:t>techniques</a:t>
            </a:r>
            <a:r>
              <a:rPr lang="it-IT" dirty="0"/>
              <a:t>.</a:t>
            </a:r>
            <a:br>
              <a:rPr lang="it-IT" dirty="0"/>
            </a:br>
            <a:endParaRPr lang="it-IT" dirty="0"/>
          </a:p>
          <a:p>
            <a:br>
              <a:rPr lang="it-IT" dirty="0"/>
            </a:br>
            <a:endParaRPr lang="it-IT" dirty="0"/>
          </a:p>
          <a:p>
            <a:endParaRPr lang="it-IT" dirty="0"/>
          </a:p>
          <a:p>
            <a:endParaRPr lang="it-IT" dirty="0"/>
          </a:p>
          <a:p>
            <a:endParaRPr lang="it-IT" dirty="0"/>
          </a:p>
        </p:txBody>
      </p:sp>
      <p:sp>
        <p:nvSpPr>
          <p:cNvPr id="4" name="Slide Number Placeholder 3"/>
          <p:cNvSpPr>
            <a:spLocks noGrp="1"/>
          </p:cNvSpPr>
          <p:nvPr>
            <p:ph type="sldNum" sz="quarter" idx="5"/>
          </p:nvPr>
        </p:nvSpPr>
        <p:spPr/>
        <p:txBody>
          <a:bodyPr/>
          <a:lstStyle/>
          <a:p>
            <a:fld id="{EA6754E5-F4EA-E441-AB1E-106E29242456}" type="slidenum">
              <a:rPr lang="it-IT" smtClean="0"/>
              <a:t>2</a:t>
            </a:fld>
            <a:endParaRPr lang="it-IT"/>
          </a:p>
        </p:txBody>
      </p:sp>
    </p:spTree>
    <p:extLst>
      <p:ext uri="{BB962C8B-B14F-4D97-AF65-F5344CB8AC3E}">
        <p14:creationId xmlns:p14="http://schemas.microsoft.com/office/powerpoint/2010/main" val="821417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Julia is a dynamic programming language which has the great advantage of being both high-performance and high-level. The possibility to write high-level code on a fast compiled language is secured by two key features: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bg1"/>
                </a:solidFill>
              </a:rPr>
              <a:t>type inference (implemented through an algorithm which deduces the types involved in function calls before JIT compilation)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bg1"/>
                </a:solidFill>
              </a:rPr>
              <a:t>type specialization (though functions don’t explicitly require the input types In advance, under the hood they actually take different pre-structured forms depending on the input types, therefore enhancing the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This two features give rise to multiple dispatch, Julia’s core feature.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On top of this, the </a:t>
            </a:r>
            <a:r>
              <a:rPr lang="en-US" dirty="0" err="1">
                <a:solidFill>
                  <a:schemeClr val="bg1"/>
                </a:solidFill>
              </a:rPr>
              <a:t>SciML</a:t>
            </a:r>
            <a:r>
              <a:rPr lang="en-US" dirty="0">
                <a:solidFill>
                  <a:schemeClr val="bg1"/>
                </a:solidFill>
              </a:rPr>
              <a:t> community has developed and is still developing a highly performant ecosystem for scientific simulations and machine learning. Libraries like </a:t>
            </a:r>
            <a:r>
              <a:rPr lang="en-US" dirty="0" err="1">
                <a:solidFill>
                  <a:schemeClr val="bg1"/>
                </a:solidFill>
              </a:rPr>
              <a:t>DifferentialEquation.jl</a:t>
            </a:r>
            <a:r>
              <a:rPr lang="en-US" dirty="0">
                <a:solidFill>
                  <a:schemeClr val="bg1"/>
                </a:solidFill>
              </a:rPr>
              <a:t> and </a:t>
            </a:r>
            <a:r>
              <a:rPr lang="en-US" dirty="0" err="1">
                <a:solidFill>
                  <a:schemeClr val="bg1"/>
                </a:solidFill>
              </a:rPr>
              <a:t>NeuralPDE.jl</a:t>
            </a:r>
            <a:r>
              <a:rPr lang="en-US" dirty="0">
                <a:solidFill>
                  <a:schemeClr val="bg1"/>
                </a:solidFill>
              </a:rPr>
              <a:t> enabled us to put our ideas into practice. </a:t>
            </a:r>
          </a:p>
          <a:p>
            <a:endParaRPr lang="en-IT" dirty="0"/>
          </a:p>
        </p:txBody>
      </p:sp>
      <p:sp>
        <p:nvSpPr>
          <p:cNvPr id="4" name="Slide Number Placeholder 3"/>
          <p:cNvSpPr>
            <a:spLocks noGrp="1"/>
          </p:cNvSpPr>
          <p:nvPr>
            <p:ph type="sldNum" sz="quarter" idx="5"/>
          </p:nvPr>
        </p:nvSpPr>
        <p:spPr/>
        <p:txBody>
          <a:bodyPr/>
          <a:lstStyle/>
          <a:p>
            <a:fld id="{EA6754E5-F4EA-E441-AB1E-106E29242456}" type="slidenum">
              <a:rPr lang="it-IT" smtClean="0"/>
              <a:t>3</a:t>
            </a:fld>
            <a:endParaRPr lang="it-IT"/>
          </a:p>
        </p:txBody>
      </p:sp>
    </p:spTree>
    <p:extLst>
      <p:ext uri="{BB962C8B-B14F-4D97-AF65-F5344CB8AC3E}">
        <p14:creationId xmlns:p14="http://schemas.microsoft.com/office/powerpoint/2010/main" val="4229062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strike="noStrike" spc="-1" dirty="0">
                <a:latin typeface="Arial"/>
              </a:rPr>
              <a:t>NN’s approximation properties (this is not so rigorous mathematically: the theorems I’m implicitly referring to require some conditions on the function to be approximated); but also Fourier series or polynomials have similar properties for some classes of functions. It is also the case that tensor products of universal approximators give higher dimensional universal approximators. The difference those and NNs lies in the curve of dimensionality. </a:t>
            </a:r>
            <a:r>
              <a:rPr lang="en-US" sz="1200" b="0" strike="noStrike" spc="-1" dirty="0">
                <a:latin typeface="Arial"/>
                <a:sym typeface="Wingdings" pitchFamily="2" charset="2"/>
              </a:rPr>
              <a:t>As the dimensionality of the problem increases, the computational costs of a numerical equation solver grows exponentially, while PINNs can be proven to have a polynomial bound</a:t>
            </a:r>
            <a:r>
              <a:rPr lang="en-IT" sz="1200" b="0" strike="noStrike" spc="0" dirty="0">
                <a:latin typeface="+mn-lt"/>
                <a:sym typeface="Wingdings" pitchFamily="2" charset="2"/>
              </a:rPr>
              <a:t>.</a:t>
            </a:r>
            <a:endParaRPr lang="en-US" sz="1200" b="0" strike="noStrike" spc="-1" dirty="0">
              <a:latin typeface="Arial"/>
            </a:endParaRPr>
          </a:p>
          <a:p>
            <a:pPr marL="171450" indent="-171450">
              <a:buFontTx/>
              <a:buChar char="-"/>
            </a:pPr>
            <a:r>
              <a:rPr lang="en-US" sz="1200" b="0" strike="noStrike" spc="-1" dirty="0">
                <a:latin typeface="Arial"/>
              </a:rPr>
              <a:t>Unfortunately, purely ML models need a lot of data… Here’s where prior scientific knowledge comes into play: including physical laws in the form of PDE in NNs enables us to reduce the space of all possible solutions to the physically admissible ones. Hence, less data is needed and the model can get faster too. In fact the major advances in machine learning were due to encoding more structure into some model, where “more structure” basically means faster and better fits from less data. SO, on one hand purely ML models are too “dumb”, on the other hand solving PDE without ML can get very difficult and can take longer.</a:t>
            </a:r>
          </a:p>
          <a:p>
            <a:endParaRPr lang="en-US" sz="1200" b="0" strike="noStrike" spc="-1" dirty="0">
              <a:latin typeface="Arial"/>
            </a:endParaRPr>
          </a:p>
          <a:p>
            <a:endParaRPr lang="en-IT" dirty="0"/>
          </a:p>
        </p:txBody>
      </p:sp>
      <p:sp>
        <p:nvSpPr>
          <p:cNvPr id="4" name="Slide Number Placeholder 3"/>
          <p:cNvSpPr>
            <a:spLocks noGrp="1"/>
          </p:cNvSpPr>
          <p:nvPr>
            <p:ph type="sldNum" sz="quarter" idx="5"/>
          </p:nvPr>
        </p:nvSpPr>
        <p:spPr/>
        <p:txBody>
          <a:bodyPr/>
          <a:lstStyle/>
          <a:p>
            <a:fld id="{EA6754E5-F4EA-E441-AB1E-106E29242456}" type="slidenum">
              <a:rPr lang="it-IT" smtClean="0"/>
              <a:t>4</a:t>
            </a:fld>
            <a:endParaRPr lang="it-IT"/>
          </a:p>
        </p:txBody>
      </p:sp>
    </p:spTree>
    <p:extLst>
      <p:ext uri="{BB962C8B-B14F-4D97-AF65-F5344CB8AC3E}">
        <p14:creationId xmlns:p14="http://schemas.microsoft.com/office/powerpoint/2010/main" val="4053532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strike="noStrike" spc="-1" dirty="0">
              <a:latin typeface="Arial"/>
            </a:endParaRPr>
          </a:p>
        </p:txBody>
      </p:sp>
      <p:sp>
        <p:nvSpPr>
          <p:cNvPr id="4" name="Slide Number Placeholder 3"/>
          <p:cNvSpPr>
            <a:spLocks noGrp="1"/>
          </p:cNvSpPr>
          <p:nvPr>
            <p:ph type="sldNum" sz="quarter" idx="5"/>
          </p:nvPr>
        </p:nvSpPr>
        <p:spPr/>
        <p:txBody>
          <a:bodyPr/>
          <a:lstStyle/>
          <a:p>
            <a:fld id="{EA6754E5-F4EA-E441-AB1E-106E29242456}" type="slidenum">
              <a:rPr lang="it-IT" smtClean="0"/>
              <a:t>5</a:t>
            </a:fld>
            <a:endParaRPr lang="it-IT"/>
          </a:p>
        </p:txBody>
      </p:sp>
    </p:spTree>
    <p:extLst>
      <p:ext uri="{BB962C8B-B14F-4D97-AF65-F5344CB8AC3E}">
        <p14:creationId xmlns:p14="http://schemas.microsoft.com/office/powerpoint/2010/main" val="2785599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I’m</a:t>
            </a:r>
            <a:r>
              <a:rPr lang="it-IT" dirty="0"/>
              <a:t> </a:t>
            </a:r>
            <a:r>
              <a:rPr lang="it-IT" dirty="0" err="1"/>
              <a:t>not</a:t>
            </a:r>
            <a:r>
              <a:rPr lang="it-IT" dirty="0"/>
              <a:t> </a:t>
            </a:r>
            <a:r>
              <a:rPr lang="it-IT" dirty="0" err="1"/>
              <a:t>going</a:t>
            </a:r>
            <a:r>
              <a:rPr lang="it-IT" dirty="0"/>
              <a:t> for a complete tour of the WRF model for </a:t>
            </a:r>
            <a:r>
              <a:rPr lang="it-IT" dirty="0" err="1"/>
              <a:t>wildfires</a:t>
            </a:r>
            <a:r>
              <a:rPr lang="it-IT" dirty="0"/>
              <a:t> </a:t>
            </a:r>
            <a:r>
              <a:rPr lang="it-IT" dirty="0" err="1"/>
              <a:t>since</a:t>
            </a:r>
            <a:r>
              <a:rPr lang="it-IT" dirty="0"/>
              <a:t> </a:t>
            </a:r>
            <a:r>
              <a:rPr lang="it-IT" dirty="0" err="1"/>
              <a:t>it</a:t>
            </a:r>
            <a:r>
              <a:rPr lang="it-IT" dirty="0"/>
              <a:t> </a:t>
            </a:r>
            <a:r>
              <a:rPr lang="it-IT" dirty="0" err="1"/>
              <a:t>would</a:t>
            </a:r>
            <a:r>
              <a:rPr lang="it-IT" dirty="0"/>
              <a:t> involve a </a:t>
            </a:r>
            <a:r>
              <a:rPr lang="it-IT" dirty="0" err="1"/>
              <a:t>lot</a:t>
            </a:r>
            <a:r>
              <a:rPr lang="it-IT" dirty="0"/>
              <a:t> of </a:t>
            </a:r>
            <a:r>
              <a:rPr lang="it-IT" dirty="0" err="1"/>
              <a:t>math</a:t>
            </a:r>
            <a:r>
              <a:rPr lang="it-IT" dirty="0"/>
              <a:t>, </a:t>
            </a:r>
            <a:r>
              <a:rPr lang="it-IT" dirty="0" err="1"/>
              <a:t>ugly</a:t>
            </a:r>
            <a:r>
              <a:rPr lang="it-IT" dirty="0"/>
              <a:t> </a:t>
            </a:r>
            <a:r>
              <a:rPr lang="it-IT" dirty="0" err="1"/>
              <a:t>PDEs</a:t>
            </a:r>
            <a:r>
              <a:rPr lang="it-IT" dirty="0"/>
              <a:t> </a:t>
            </a:r>
            <a:r>
              <a:rPr lang="it-IT" dirty="0" err="1"/>
              <a:t>systems</a:t>
            </a:r>
            <a:r>
              <a:rPr lang="it-IT" dirty="0"/>
              <a:t> and </a:t>
            </a:r>
            <a:r>
              <a:rPr lang="it-IT" dirty="0" err="1"/>
              <a:t>stuff</a:t>
            </a:r>
            <a:r>
              <a:rPr lang="it-IT" dirty="0"/>
              <a:t> …. </a:t>
            </a:r>
          </a:p>
          <a:p>
            <a:endParaRPr lang="it-IT" dirty="0"/>
          </a:p>
          <a:p>
            <a:r>
              <a:rPr lang="it-IT" dirty="0" err="1"/>
              <a:t>But</a:t>
            </a:r>
            <a:r>
              <a:rPr lang="it-IT" dirty="0"/>
              <a:t> </a:t>
            </a:r>
            <a:r>
              <a:rPr lang="it-IT" dirty="0" err="1"/>
              <a:t>I’m</a:t>
            </a:r>
            <a:r>
              <a:rPr lang="it-IT" dirty="0"/>
              <a:t> just </a:t>
            </a:r>
            <a:r>
              <a:rPr lang="it-IT" dirty="0" err="1"/>
              <a:t>going</a:t>
            </a:r>
            <a:r>
              <a:rPr lang="it-IT" dirty="0"/>
              <a:t> to </a:t>
            </a:r>
            <a:r>
              <a:rPr lang="it-IT" dirty="0" err="1"/>
              <a:t>spend</a:t>
            </a:r>
            <a:r>
              <a:rPr lang="it-IT" dirty="0"/>
              <a:t> a </a:t>
            </a:r>
            <a:r>
              <a:rPr lang="it-IT" dirty="0" err="1"/>
              <a:t>few</a:t>
            </a:r>
            <a:r>
              <a:rPr lang="it-IT" dirty="0"/>
              <a:t> </a:t>
            </a:r>
            <a:r>
              <a:rPr lang="it-IT" dirty="0" err="1"/>
              <a:t>words</a:t>
            </a:r>
            <a:r>
              <a:rPr lang="it-IT" dirty="0"/>
              <a:t> on </a:t>
            </a:r>
            <a:r>
              <a:rPr lang="it-IT" dirty="0" err="1"/>
              <a:t>one</a:t>
            </a:r>
            <a:r>
              <a:rPr lang="it-IT" dirty="0"/>
              <a:t> PDE, the Level Set Equation </a:t>
            </a:r>
            <a:r>
              <a:rPr lang="it-IT" dirty="0" err="1"/>
              <a:t>which</a:t>
            </a:r>
            <a:r>
              <a:rPr lang="it-IT" dirty="0"/>
              <a:t> </a:t>
            </a:r>
            <a:r>
              <a:rPr lang="it-IT" dirty="0" err="1"/>
              <a:t>is</a:t>
            </a:r>
            <a:r>
              <a:rPr lang="it-IT" dirty="0"/>
              <a:t> the </a:t>
            </a:r>
            <a:r>
              <a:rPr lang="it-IT" dirty="0" err="1"/>
              <a:t>mathematical</a:t>
            </a:r>
            <a:r>
              <a:rPr lang="it-IT" dirty="0"/>
              <a:t> core of the SFIRE </a:t>
            </a:r>
            <a:r>
              <a:rPr lang="it-IT" dirty="0" err="1"/>
              <a:t>module</a:t>
            </a:r>
            <a:endParaRPr lang="it-IT" dirty="0"/>
          </a:p>
          <a:p>
            <a:endParaRPr lang="it-IT" dirty="0"/>
          </a:p>
          <a:p>
            <a:r>
              <a:rPr lang="it-IT" dirty="0"/>
              <a:t>In WRF, the </a:t>
            </a:r>
            <a:r>
              <a:rPr lang="it-IT" dirty="0" err="1"/>
              <a:t>propagation</a:t>
            </a:r>
            <a:r>
              <a:rPr lang="it-IT" dirty="0"/>
              <a:t> of a </a:t>
            </a:r>
            <a:r>
              <a:rPr lang="it-IT" dirty="0" err="1"/>
              <a:t>fire</a:t>
            </a:r>
            <a:r>
              <a:rPr lang="it-IT" dirty="0"/>
              <a:t> </a:t>
            </a:r>
            <a:r>
              <a:rPr lang="it-IT" dirty="0" err="1"/>
              <a:t>burning</a:t>
            </a:r>
            <a:r>
              <a:rPr lang="it-IT" dirty="0"/>
              <a:t> </a:t>
            </a:r>
            <a:r>
              <a:rPr lang="it-IT" dirty="0" err="1"/>
              <a:t>is</a:t>
            </a:r>
            <a:r>
              <a:rPr lang="it-IT" dirty="0"/>
              <a:t> </a:t>
            </a:r>
            <a:r>
              <a:rPr lang="it-IT" dirty="0" err="1"/>
              <a:t>implemented</a:t>
            </a:r>
            <a:r>
              <a:rPr lang="it-IT" dirty="0"/>
              <a:t> by the </a:t>
            </a:r>
            <a:r>
              <a:rPr lang="it-IT" dirty="0" err="1"/>
              <a:t>level</a:t>
            </a:r>
            <a:r>
              <a:rPr lang="it-IT" dirty="0"/>
              <a:t>-set </a:t>
            </a:r>
            <a:r>
              <a:rPr lang="it-IT" dirty="0" err="1"/>
              <a:t>method</a:t>
            </a:r>
            <a:r>
              <a:rPr lang="it-IT" dirty="0"/>
              <a:t>, </a:t>
            </a:r>
            <a:r>
              <a:rPr lang="it-IT" dirty="0" err="1"/>
              <a:t>which</a:t>
            </a:r>
            <a:r>
              <a:rPr lang="it-IT" dirty="0"/>
              <a:t> </a:t>
            </a:r>
            <a:r>
              <a:rPr lang="it-IT" dirty="0" err="1"/>
              <a:t>evolves</a:t>
            </a:r>
            <a:r>
              <a:rPr lang="it-IT" dirty="0"/>
              <a:t> a </a:t>
            </a:r>
            <a:r>
              <a:rPr lang="it-IT" dirty="0" err="1"/>
              <a:t>function</a:t>
            </a:r>
            <a:r>
              <a:rPr lang="it-IT" dirty="0"/>
              <a:t> \psi  </a:t>
            </a:r>
            <a:r>
              <a:rPr lang="it-IT" dirty="0" err="1"/>
              <a:t>called</a:t>
            </a:r>
            <a:r>
              <a:rPr lang="it-IT" dirty="0"/>
              <a:t> «</a:t>
            </a:r>
            <a:r>
              <a:rPr lang="it-IT" dirty="0" err="1"/>
              <a:t>level</a:t>
            </a:r>
            <a:r>
              <a:rPr lang="it-IT" dirty="0"/>
              <a:t> set </a:t>
            </a:r>
            <a:r>
              <a:rPr lang="it-IT" dirty="0" err="1"/>
              <a:t>function</a:t>
            </a:r>
            <a:r>
              <a:rPr lang="it-IT" dirty="0"/>
              <a:t>»</a:t>
            </a:r>
          </a:p>
          <a:p>
            <a:r>
              <a:rPr lang="it-IT" dirty="0" err="1"/>
              <a:t>Such</a:t>
            </a:r>
            <a:r>
              <a:rPr lang="it-IT" dirty="0"/>
              <a:t> </a:t>
            </a:r>
            <a:r>
              <a:rPr lang="it-IT" dirty="0" err="1"/>
              <a:t>that</a:t>
            </a:r>
            <a:r>
              <a:rPr lang="it-IT" dirty="0"/>
              <a:t> the </a:t>
            </a:r>
            <a:r>
              <a:rPr lang="it-IT" dirty="0" err="1"/>
              <a:t>burning</a:t>
            </a:r>
            <a:r>
              <a:rPr lang="it-IT" dirty="0"/>
              <a:t> are </a:t>
            </a:r>
            <a:r>
              <a:rPr lang="it-IT" dirty="0" err="1"/>
              <a:t>at</a:t>
            </a:r>
            <a:r>
              <a:rPr lang="it-IT" dirty="0"/>
              <a:t> time t </a:t>
            </a:r>
            <a:r>
              <a:rPr lang="it-IT" dirty="0" err="1"/>
              <a:t>is</a:t>
            </a:r>
            <a:r>
              <a:rPr lang="it-IT" dirty="0"/>
              <a:t> \Omega </a:t>
            </a:r>
          </a:p>
          <a:p>
            <a:r>
              <a:rPr lang="it-IT" dirty="0"/>
              <a:t>And the </a:t>
            </a:r>
            <a:r>
              <a:rPr lang="it-IT" dirty="0" err="1"/>
              <a:t>fireline</a:t>
            </a:r>
            <a:r>
              <a:rPr lang="it-IT" dirty="0"/>
              <a:t>, </a:t>
            </a:r>
            <a:r>
              <a:rPr lang="it-IT" dirty="0" err="1"/>
              <a:t>which</a:t>
            </a:r>
            <a:r>
              <a:rPr lang="it-IT" dirty="0"/>
              <a:t> </a:t>
            </a:r>
            <a:r>
              <a:rPr lang="it-IT" dirty="0" err="1"/>
              <a:t>is</a:t>
            </a:r>
            <a:r>
              <a:rPr lang="it-IT" dirty="0"/>
              <a:t> the </a:t>
            </a:r>
            <a:r>
              <a:rPr lang="it-IT" dirty="0" err="1"/>
              <a:t>boundary</a:t>
            </a:r>
            <a:r>
              <a:rPr lang="it-IT" dirty="0"/>
              <a:t> of the </a:t>
            </a:r>
            <a:r>
              <a:rPr lang="it-IT" dirty="0" err="1"/>
              <a:t>burning</a:t>
            </a:r>
            <a:r>
              <a:rPr lang="it-IT" dirty="0"/>
              <a:t> </a:t>
            </a:r>
            <a:r>
              <a:rPr lang="it-IT" dirty="0" err="1"/>
              <a:t>region</a:t>
            </a:r>
            <a:r>
              <a:rPr lang="it-IT" dirty="0"/>
              <a:t> \Gamma(t) </a:t>
            </a:r>
          </a:p>
          <a:p>
            <a:endParaRPr lang="it-IT" dirty="0"/>
          </a:p>
          <a:p>
            <a:r>
              <a:rPr lang="it-IT" dirty="0"/>
              <a:t>The model </a:t>
            </a:r>
            <a:r>
              <a:rPr lang="it-IT" dirty="0" err="1"/>
              <a:t>adopts</a:t>
            </a:r>
            <a:r>
              <a:rPr lang="it-IT" dirty="0"/>
              <a:t> a </a:t>
            </a:r>
            <a:r>
              <a:rPr lang="it-IT" dirty="0" err="1"/>
              <a:t>semi-empirical</a:t>
            </a:r>
            <a:r>
              <a:rPr lang="it-IT" dirty="0"/>
              <a:t> </a:t>
            </a:r>
            <a:r>
              <a:rPr lang="it-IT" dirty="0" err="1"/>
              <a:t>approach</a:t>
            </a:r>
            <a:r>
              <a:rPr lang="it-IT" dirty="0"/>
              <a:t>, </a:t>
            </a:r>
            <a:r>
              <a:rPr lang="it-IT" dirty="0" err="1"/>
              <a:t>where</a:t>
            </a:r>
            <a:r>
              <a:rPr lang="it-IT" dirty="0"/>
              <a:t> the </a:t>
            </a:r>
            <a:r>
              <a:rPr lang="it-IT" dirty="0" err="1"/>
              <a:t>fire</a:t>
            </a:r>
            <a:r>
              <a:rPr lang="it-IT" dirty="0"/>
              <a:t> spread rate </a:t>
            </a:r>
            <a:r>
              <a:rPr lang="it-IT" dirty="0" err="1"/>
              <a:t>S</a:t>
            </a:r>
            <a:r>
              <a:rPr lang="it-IT" dirty="0"/>
              <a:t> </a:t>
            </a:r>
            <a:r>
              <a:rPr lang="it-IT" dirty="0" err="1"/>
              <a:t>is</a:t>
            </a:r>
            <a:r>
              <a:rPr lang="it-IT" dirty="0"/>
              <a:t> </a:t>
            </a:r>
            <a:r>
              <a:rPr lang="it-IT" dirty="0" err="1"/>
              <a:t>computed</a:t>
            </a:r>
            <a:r>
              <a:rPr lang="it-IT" dirty="0"/>
              <a:t> from </a:t>
            </a:r>
            <a:r>
              <a:rPr lang="it-IT" dirty="0" err="1"/>
              <a:t>fuel</a:t>
            </a:r>
            <a:r>
              <a:rPr lang="it-IT" dirty="0"/>
              <a:t> (</a:t>
            </a:r>
            <a:r>
              <a:rPr lang="it-IT" dirty="0" err="1"/>
              <a:t>basically</a:t>
            </a:r>
            <a:r>
              <a:rPr lang="it-IT" dirty="0"/>
              <a:t> the </a:t>
            </a:r>
            <a:r>
              <a:rPr lang="it-IT" dirty="0" err="1"/>
              <a:t>ground</a:t>
            </a:r>
            <a:r>
              <a:rPr lang="it-IT" dirty="0"/>
              <a:t> </a:t>
            </a:r>
            <a:r>
              <a:rPr lang="it-IT" dirty="0" err="1"/>
              <a:t>is</a:t>
            </a:r>
            <a:r>
              <a:rPr lang="it-IT" dirty="0"/>
              <a:t> made up of </a:t>
            </a:r>
            <a:r>
              <a:rPr lang="it-IT" dirty="0" err="1"/>
              <a:t>different</a:t>
            </a:r>
            <a:r>
              <a:rPr lang="it-IT" dirty="0"/>
              <a:t> </a:t>
            </a:r>
            <a:r>
              <a:rPr lang="it-IT" dirty="0" err="1"/>
              <a:t>chemical</a:t>
            </a:r>
            <a:r>
              <a:rPr lang="it-IT" dirty="0"/>
              <a:t> </a:t>
            </a:r>
            <a:r>
              <a:rPr lang="it-IT" dirty="0" err="1"/>
              <a:t>compounds</a:t>
            </a:r>
            <a:r>
              <a:rPr lang="it-IT" dirty="0"/>
              <a:t>, </a:t>
            </a:r>
            <a:r>
              <a:rPr lang="it-IT" dirty="0" err="1"/>
              <a:t>fuels</a:t>
            </a:r>
            <a:r>
              <a:rPr lang="it-IT" dirty="0"/>
              <a:t>)  </a:t>
            </a:r>
            <a:r>
              <a:rPr lang="it-IT" dirty="0" err="1"/>
              <a:t>properties</a:t>
            </a:r>
            <a:r>
              <a:rPr lang="it-IT" dirty="0"/>
              <a:t>, </a:t>
            </a:r>
            <a:r>
              <a:rPr lang="it-IT" dirty="0" err="1"/>
              <a:t>using</a:t>
            </a:r>
            <a:r>
              <a:rPr lang="it-IT" dirty="0"/>
              <a:t> the </a:t>
            </a:r>
            <a:r>
              <a:rPr lang="it-IT" dirty="0" err="1"/>
              <a:t>Rothermel</a:t>
            </a:r>
            <a:r>
              <a:rPr lang="it-IT" dirty="0"/>
              <a:t> formula</a:t>
            </a:r>
          </a:p>
          <a:p>
            <a:r>
              <a:rPr lang="it-IT" dirty="0" err="1"/>
              <a:t>Where</a:t>
            </a:r>
            <a:r>
              <a:rPr lang="it-IT" dirty="0"/>
              <a:t> R_0 </a:t>
            </a:r>
            <a:r>
              <a:rPr lang="it-IT" dirty="0" err="1"/>
              <a:t>represents</a:t>
            </a:r>
            <a:r>
              <a:rPr lang="it-IT" dirty="0"/>
              <a:t> the spread rate in the </a:t>
            </a:r>
            <a:r>
              <a:rPr lang="it-IT" dirty="0" err="1"/>
              <a:t>absence</a:t>
            </a:r>
            <a:r>
              <a:rPr lang="it-IT" dirty="0"/>
              <a:t> of </a:t>
            </a:r>
            <a:r>
              <a:rPr lang="it-IT" dirty="0" err="1"/>
              <a:t>wind</a:t>
            </a:r>
            <a:r>
              <a:rPr lang="it-IT" dirty="0"/>
              <a:t>, \</a:t>
            </a:r>
            <a:r>
              <a:rPr lang="it-IT" dirty="0" err="1"/>
              <a:t>phi_W</a:t>
            </a:r>
            <a:r>
              <a:rPr lang="it-IT" dirty="0"/>
              <a:t> </a:t>
            </a:r>
            <a:r>
              <a:rPr lang="it-IT" dirty="0" err="1"/>
              <a:t>is</a:t>
            </a:r>
            <a:r>
              <a:rPr lang="it-IT" dirty="0"/>
              <a:t> the </a:t>
            </a:r>
            <a:r>
              <a:rPr lang="it-IT" dirty="0" err="1"/>
              <a:t>wind</a:t>
            </a:r>
            <a:r>
              <a:rPr lang="it-IT" dirty="0"/>
              <a:t> </a:t>
            </a:r>
            <a:r>
              <a:rPr lang="it-IT" dirty="0" err="1"/>
              <a:t>factor</a:t>
            </a:r>
            <a:r>
              <a:rPr lang="it-IT" dirty="0"/>
              <a:t> and \</a:t>
            </a:r>
            <a:r>
              <a:rPr lang="it-IT" dirty="0" err="1"/>
              <a:t>phi_S</a:t>
            </a:r>
            <a:r>
              <a:rPr lang="it-IT" dirty="0"/>
              <a:t> the </a:t>
            </a:r>
            <a:r>
              <a:rPr lang="it-IT" dirty="0" err="1"/>
              <a:t>slope</a:t>
            </a:r>
            <a:r>
              <a:rPr lang="it-IT" dirty="0"/>
              <a:t> </a:t>
            </a:r>
            <a:r>
              <a:rPr lang="it-IT" dirty="0" err="1"/>
              <a:t>factor</a:t>
            </a:r>
            <a:r>
              <a:rPr lang="it-IT" dirty="0"/>
              <a:t> (</a:t>
            </a:r>
            <a:r>
              <a:rPr lang="it-IT" dirty="0" err="1"/>
              <a:t>which</a:t>
            </a:r>
            <a:r>
              <a:rPr lang="it-IT" dirty="0"/>
              <a:t> </a:t>
            </a:r>
            <a:r>
              <a:rPr lang="it-IT" dirty="0" err="1"/>
              <a:t>depends</a:t>
            </a:r>
            <a:r>
              <a:rPr lang="it-IT" dirty="0"/>
              <a:t> on the </a:t>
            </a:r>
            <a:r>
              <a:rPr lang="it-IT" dirty="0" err="1"/>
              <a:t>ground</a:t>
            </a:r>
            <a:r>
              <a:rPr lang="it-IT" dirty="0"/>
              <a:t> </a:t>
            </a:r>
            <a:r>
              <a:rPr lang="it-IT" dirty="0" err="1"/>
              <a:t>morphology</a:t>
            </a:r>
            <a:r>
              <a:rPr lang="it-IT" dirty="0"/>
              <a:t>)</a:t>
            </a:r>
          </a:p>
          <a:p>
            <a:endParaRPr lang="it-IT" dirty="0"/>
          </a:p>
          <a:p>
            <a:r>
              <a:rPr lang="it-IT" dirty="0"/>
              <a:t>(Last </a:t>
            </a:r>
            <a:r>
              <a:rPr lang="it-IT" dirty="0" err="1"/>
              <a:t>ingredient</a:t>
            </a:r>
            <a:r>
              <a:rPr lang="it-IT" dirty="0"/>
              <a:t>: on the </a:t>
            </a:r>
            <a:r>
              <a:rPr lang="it-IT" dirty="0" err="1"/>
              <a:t>fireline</a:t>
            </a:r>
            <a:r>
              <a:rPr lang="it-IT" dirty="0"/>
              <a:t> the </a:t>
            </a:r>
            <a:r>
              <a:rPr lang="it-IT" dirty="0" err="1"/>
              <a:t>tangential</a:t>
            </a:r>
            <a:r>
              <a:rPr lang="it-IT" dirty="0"/>
              <a:t> component of the </a:t>
            </a:r>
            <a:r>
              <a:rPr lang="it-IT" dirty="0" err="1"/>
              <a:t>gradient</a:t>
            </a:r>
            <a:r>
              <a:rPr lang="it-IT" dirty="0"/>
              <a:t> \</a:t>
            </a:r>
            <a:r>
              <a:rPr lang="it-IT" dirty="0" err="1"/>
              <a:t>grad</a:t>
            </a:r>
            <a:r>
              <a:rPr lang="it-IT" dirty="0"/>
              <a:t> \</a:t>
            </a:r>
            <a:r>
              <a:rPr lang="it-IT" dirty="0" err="1"/>
              <a:t>Phi</a:t>
            </a:r>
            <a:r>
              <a:rPr lang="it-IT" dirty="0"/>
              <a:t> = 0, </a:t>
            </a:r>
            <a:r>
              <a:rPr lang="it-IT" dirty="0" err="1"/>
              <a:t>meaning</a:t>
            </a:r>
            <a:r>
              <a:rPr lang="it-IT" dirty="0"/>
              <a:t> </a:t>
            </a:r>
            <a:r>
              <a:rPr lang="it-IT" dirty="0" err="1"/>
              <a:t>that</a:t>
            </a:r>
            <a:r>
              <a:rPr lang="it-IT" dirty="0"/>
              <a:t> the </a:t>
            </a:r>
            <a:r>
              <a:rPr lang="it-IT" dirty="0" err="1"/>
              <a:t>fire</a:t>
            </a:r>
            <a:r>
              <a:rPr lang="it-IT" dirty="0"/>
              <a:t> </a:t>
            </a:r>
            <a:r>
              <a:rPr lang="it-IT" dirty="0" err="1"/>
              <a:t>propagation</a:t>
            </a:r>
            <a:r>
              <a:rPr lang="it-IT" dirty="0"/>
              <a:t> </a:t>
            </a:r>
            <a:r>
              <a:rPr lang="it-IT" dirty="0" err="1"/>
              <a:t>speed</a:t>
            </a:r>
            <a:r>
              <a:rPr lang="it-IT" dirty="0"/>
              <a:t> </a:t>
            </a:r>
            <a:r>
              <a:rPr lang="it-IT" dirty="0" err="1"/>
              <a:t>is</a:t>
            </a:r>
            <a:r>
              <a:rPr lang="it-IT" dirty="0"/>
              <a:t> </a:t>
            </a:r>
            <a:r>
              <a:rPr lang="it-IT" dirty="0" err="1"/>
              <a:t>normal</a:t>
            </a:r>
            <a:r>
              <a:rPr lang="it-IT" dirty="0"/>
              <a:t> to the </a:t>
            </a:r>
            <a:r>
              <a:rPr lang="it-IT" dirty="0" err="1"/>
              <a:t>fireline</a:t>
            </a:r>
            <a:r>
              <a:rPr lang="it-IT" dirty="0"/>
              <a:t> \Gamma)</a:t>
            </a:r>
          </a:p>
          <a:p>
            <a:endParaRPr lang="it-IT" dirty="0"/>
          </a:p>
          <a:p>
            <a:r>
              <a:rPr lang="it-IT" dirty="0" err="1"/>
              <a:t>Now</a:t>
            </a:r>
            <a:r>
              <a:rPr lang="it-IT" dirty="0"/>
              <a:t> </a:t>
            </a:r>
            <a:r>
              <a:rPr lang="it-IT" dirty="0" err="1"/>
              <a:t>we</a:t>
            </a:r>
            <a:r>
              <a:rPr lang="it-IT" dirty="0"/>
              <a:t> are ready to </a:t>
            </a:r>
            <a:r>
              <a:rPr lang="it-IT" dirty="0" err="1"/>
              <a:t>write</a:t>
            </a:r>
            <a:r>
              <a:rPr lang="it-IT" dirty="0"/>
              <a:t> down the Level-Set Equation … in WRF </a:t>
            </a:r>
            <a:r>
              <a:rPr lang="it-IT" dirty="0" err="1"/>
              <a:t>this</a:t>
            </a:r>
            <a:r>
              <a:rPr lang="it-IT" dirty="0"/>
              <a:t> </a:t>
            </a:r>
            <a:r>
              <a:rPr lang="it-IT" dirty="0" err="1"/>
              <a:t>is</a:t>
            </a:r>
            <a:r>
              <a:rPr lang="it-IT" dirty="0"/>
              <a:t> </a:t>
            </a:r>
            <a:r>
              <a:rPr lang="it-IT" dirty="0" err="1"/>
              <a:t>solved</a:t>
            </a:r>
            <a:r>
              <a:rPr lang="it-IT" dirty="0"/>
              <a:t> </a:t>
            </a:r>
            <a:r>
              <a:rPr lang="it-IT" dirty="0" err="1"/>
              <a:t>numerically</a:t>
            </a:r>
            <a:r>
              <a:rPr lang="it-IT" dirty="0"/>
              <a:t> by a </a:t>
            </a:r>
            <a:r>
              <a:rPr lang="it-IT" dirty="0" err="1"/>
              <a:t>second-order</a:t>
            </a:r>
            <a:r>
              <a:rPr lang="it-IT" dirty="0"/>
              <a:t> </a:t>
            </a:r>
            <a:r>
              <a:rPr lang="it-IT" dirty="0" err="1"/>
              <a:t>Runge-Kutta</a:t>
            </a:r>
            <a:r>
              <a:rPr lang="it-IT" dirty="0"/>
              <a:t> </a:t>
            </a:r>
            <a:r>
              <a:rPr lang="it-IT" dirty="0" err="1"/>
              <a:t>method</a:t>
            </a:r>
            <a:r>
              <a:rPr lang="it-IT" dirty="0"/>
              <a:t> </a:t>
            </a:r>
          </a:p>
          <a:p>
            <a:endParaRPr lang="it-IT" dirty="0"/>
          </a:p>
          <a:p>
            <a:endParaRPr lang="it-IT" dirty="0"/>
          </a:p>
          <a:p>
            <a:endParaRPr lang="it-IT" dirty="0"/>
          </a:p>
          <a:p>
            <a:endParaRPr lang="it-IT" dirty="0"/>
          </a:p>
        </p:txBody>
      </p:sp>
      <p:sp>
        <p:nvSpPr>
          <p:cNvPr id="4" name="Slide Number Placeholder 3"/>
          <p:cNvSpPr>
            <a:spLocks noGrp="1"/>
          </p:cNvSpPr>
          <p:nvPr>
            <p:ph type="sldNum" sz="quarter" idx="5"/>
          </p:nvPr>
        </p:nvSpPr>
        <p:spPr/>
        <p:txBody>
          <a:bodyPr/>
          <a:lstStyle/>
          <a:p>
            <a:fld id="{EA6754E5-F4EA-E441-AB1E-106E29242456}" type="slidenum">
              <a:rPr lang="it-IT" smtClean="0"/>
              <a:t>6</a:t>
            </a:fld>
            <a:endParaRPr lang="it-IT"/>
          </a:p>
        </p:txBody>
      </p:sp>
    </p:spTree>
    <p:extLst>
      <p:ext uri="{BB962C8B-B14F-4D97-AF65-F5344CB8AC3E}">
        <p14:creationId xmlns:p14="http://schemas.microsoft.com/office/powerpoint/2010/main" val="3860745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I’m</a:t>
            </a:r>
            <a:r>
              <a:rPr lang="it-IT" dirty="0"/>
              <a:t> </a:t>
            </a:r>
            <a:r>
              <a:rPr lang="it-IT" dirty="0" err="1"/>
              <a:t>not</a:t>
            </a:r>
            <a:r>
              <a:rPr lang="it-IT" dirty="0"/>
              <a:t> </a:t>
            </a:r>
            <a:r>
              <a:rPr lang="it-IT" dirty="0" err="1"/>
              <a:t>going</a:t>
            </a:r>
            <a:r>
              <a:rPr lang="it-IT" dirty="0"/>
              <a:t> for a complete tour of the WRF model for </a:t>
            </a:r>
            <a:r>
              <a:rPr lang="it-IT" dirty="0" err="1"/>
              <a:t>wildfires</a:t>
            </a:r>
            <a:r>
              <a:rPr lang="it-IT" dirty="0"/>
              <a:t> </a:t>
            </a:r>
            <a:r>
              <a:rPr lang="it-IT" dirty="0" err="1"/>
              <a:t>since</a:t>
            </a:r>
            <a:r>
              <a:rPr lang="it-IT" dirty="0"/>
              <a:t> </a:t>
            </a:r>
            <a:r>
              <a:rPr lang="it-IT" dirty="0" err="1"/>
              <a:t>it</a:t>
            </a:r>
            <a:r>
              <a:rPr lang="it-IT" dirty="0"/>
              <a:t> </a:t>
            </a:r>
            <a:r>
              <a:rPr lang="it-IT" dirty="0" err="1"/>
              <a:t>would</a:t>
            </a:r>
            <a:r>
              <a:rPr lang="it-IT" dirty="0"/>
              <a:t> involve a </a:t>
            </a:r>
            <a:r>
              <a:rPr lang="it-IT" dirty="0" err="1"/>
              <a:t>lot</a:t>
            </a:r>
            <a:r>
              <a:rPr lang="it-IT" dirty="0"/>
              <a:t> of </a:t>
            </a:r>
            <a:r>
              <a:rPr lang="it-IT" dirty="0" err="1"/>
              <a:t>math</a:t>
            </a:r>
            <a:r>
              <a:rPr lang="it-IT" dirty="0"/>
              <a:t>, </a:t>
            </a:r>
            <a:r>
              <a:rPr lang="it-IT" dirty="0" err="1"/>
              <a:t>ugly</a:t>
            </a:r>
            <a:r>
              <a:rPr lang="it-IT" dirty="0"/>
              <a:t> </a:t>
            </a:r>
            <a:r>
              <a:rPr lang="it-IT" dirty="0" err="1"/>
              <a:t>PDEs</a:t>
            </a:r>
            <a:r>
              <a:rPr lang="it-IT" dirty="0"/>
              <a:t> </a:t>
            </a:r>
            <a:r>
              <a:rPr lang="it-IT" dirty="0" err="1"/>
              <a:t>systems</a:t>
            </a:r>
            <a:r>
              <a:rPr lang="it-IT" dirty="0"/>
              <a:t> and </a:t>
            </a:r>
            <a:r>
              <a:rPr lang="it-IT" dirty="0" err="1"/>
              <a:t>stuff</a:t>
            </a:r>
            <a:r>
              <a:rPr lang="it-IT" dirty="0"/>
              <a:t> …. </a:t>
            </a:r>
          </a:p>
          <a:p>
            <a:endParaRPr lang="it-IT" dirty="0"/>
          </a:p>
          <a:p>
            <a:r>
              <a:rPr lang="it-IT" dirty="0" err="1"/>
              <a:t>But</a:t>
            </a:r>
            <a:r>
              <a:rPr lang="it-IT" dirty="0"/>
              <a:t> </a:t>
            </a:r>
            <a:r>
              <a:rPr lang="it-IT" dirty="0" err="1"/>
              <a:t>I’m</a:t>
            </a:r>
            <a:r>
              <a:rPr lang="it-IT" dirty="0"/>
              <a:t> just </a:t>
            </a:r>
            <a:r>
              <a:rPr lang="it-IT" dirty="0" err="1"/>
              <a:t>going</a:t>
            </a:r>
            <a:r>
              <a:rPr lang="it-IT" dirty="0"/>
              <a:t> to </a:t>
            </a:r>
            <a:r>
              <a:rPr lang="it-IT" dirty="0" err="1"/>
              <a:t>spend</a:t>
            </a:r>
            <a:r>
              <a:rPr lang="it-IT" dirty="0"/>
              <a:t> a </a:t>
            </a:r>
            <a:r>
              <a:rPr lang="it-IT" dirty="0" err="1"/>
              <a:t>few</a:t>
            </a:r>
            <a:r>
              <a:rPr lang="it-IT" dirty="0"/>
              <a:t> </a:t>
            </a:r>
            <a:r>
              <a:rPr lang="it-IT" dirty="0" err="1"/>
              <a:t>words</a:t>
            </a:r>
            <a:r>
              <a:rPr lang="it-IT" dirty="0"/>
              <a:t> on </a:t>
            </a:r>
            <a:r>
              <a:rPr lang="it-IT" dirty="0" err="1"/>
              <a:t>one</a:t>
            </a:r>
            <a:r>
              <a:rPr lang="it-IT" dirty="0"/>
              <a:t> PDE, the Level Set Equation </a:t>
            </a:r>
            <a:r>
              <a:rPr lang="it-IT" dirty="0" err="1"/>
              <a:t>which</a:t>
            </a:r>
            <a:r>
              <a:rPr lang="it-IT" dirty="0"/>
              <a:t> </a:t>
            </a:r>
            <a:r>
              <a:rPr lang="it-IT" dirty="0" err="1"/>
              <a:t>is</a:t>
            </a:r>
            <a:r>
              <a:rPr lang="it-IT" dirty="0"/>
              <a:t> the </a:t>
            </a:r>
            <a:r>
              <a:rPr lang="it-IT" dirty="0" err="1"/>
              <a:t>mathematical</a:t>
            </a:r>
            <a:r>
              <a:rPr lang="it-IT" dirty="0"/>
              <a:t> core of </a:t>
            </a:r>
            <a:r>
              <a:rPr lang="it-IT" dirty="0" err="1"/>
              <a:t>fire</a:t>
            </a:r>
            <a:r>
              <a:rPr lang="it-IT" dirty="0"/>
              <a:t> spread </a:t>
            </a:r>
          </a:p>
          <a:p>
            <a:endParaRPr lang="it-IT" dirty="0"/>
          </a:p>
          <a:p>
            <a:r>
              <a:rPr lang="it-IT" dirty="0"/>
              <a:t>In WRF, the </a:t>
            </a:r>
            <a:r>
              <a:rPr lang="it-IT" dirty="0" err="1"/>
              <a:t>propagation</a:t>
            </a:r>
            <a:r>
              <a:rPr lang="it-IT" dirty="0"/>
              <a:t> of a </a:t>
            </a:r>
            <a:r>
              <a:rPr lang="it-IT" dirty="0" err="1"/>
              <a:t>fire</a:t>
            </a:r>
            <a:r>
              <a:rPr lang="it-IT" dirty="0"/>
              <a:t> </a:t>
            </a:r>
            <a:r>
              <a:rPr lang="it-IT" dirty="0" err="1"/>
              <a:t>burning</a:t>
            </a:r>
            <a:r>
              <a:rPr lang="it-IT" dirty="0"/>
              <a:t> </a:t>
            </a:r>
            <a:r>
              <a:rPr lang="it-IT" dirty="0" err="1"/>
              <a:t>is</a:t>
            </a:r>
            <a:r>
              <a:rPr lang="it-IT" dirty="0"/>
              <a:t> </a:t>
            </a:r>
            <a:r>
              <a:rPr lang="it-IT" dirty="0" err="1"/>
              <a:t>implemented</a:t>
            </a:r>
            <a:r>
              <a:rPr lang="it-IT" dirty="0"/>
              <a:t> by the </a:t>
            </a:r>
            <a:r>
              <a:rPr lang="it-IT" dirty="0" err="1"/>
              <a:t>level</a:t>
            </a:r>
            <a:r>
              <a:rPr lang="it-IT" dirty="0"/>
              <a:t>-set </a:t>
            </a:r>
            <a:r>
              <a:rPr lang="it-IT" dirty="0" err="1"/>
              <a:t>method</a:t>
            </a:r>
            <a:r>
              <a:rPr lang="it-IT" dirty="0"/>
              <a:t>, </a:t>
            </a:r>
            <a:r>
              <a:rPr lang="it-IT" dirty="0" err="1"/>
              <a:t>which</a:t>
            </a:r>
            <a:r>
              <a:rPr lang="it-IT" dirty="0"/>
              <a:t> </a:t>
            </a:r>
            <a:r>
              <a:rPr lang="it-IT" dirty="0" err="1"/>
              <a:t>evolves</a:t>
            </a:r>
            <a:r>
              <a:rPr lang="it-IT" dirty="0"/>
              <a:t> a </a:t>
            </a:r>
            <a:r>
              <a:rPr lang="it-IT" dirty="0" err="1"/>
              <a:t>function</a:t>
            </a:r>
            <a:r>
              <a:rPr lang="it-IT" dirty="0"/>
              <a:t> \psi  </a:t>
            </a:r>
            <a:r>
              <a:rPr lang="it-IT" dirty="0" err="1"/>
              <a:t>called</a:t>
            </a:r>
            <a:r>
              <a:rPr lang="it-IT" dirty="0"/>
              <a:t> «</a:t>
            </a:r>
            <a:r>
              <a:rPr lang="it-IT" dirty="0" err="1"/>
              <a:t>level</a:t>
            </a:r>
            <a:r>
              <a:rPr lang="it-IT" dirty="0"/>
              <a:t> set </a:t>
            </a:r>
            <a:r>
              <a:rPr lang="it-IT" dirty="0" err="1"/>
              <a:t>function</a:t>
            </a:r>
            <a:r>
              <a:rPr lang="it-IT" dirty="0"/>
              <a:t>»</a:t>
            </a:r>
          </a:p>
          <a:p>
            <a:r>
              <a:rPr lang="it-IT" dirty="0" err="1"/>
              <a:t>Such</a:t>
            </a:r>
            <a:r>
              <a:rPr lang="it-IT" dirty="0"/>
              <a:t> </a:t>
            </a:r>
            <a:r>
              <a:rPr lang="it-IT" dirty="0" err="1"/>
              <a:t>that</a:t>
            </a:r>
            <a:r>
              <a:rPr lang="it-IT" dirty="0"/>
              <a:t> the </a:t>
            </a:r>
            <a:r>
              <a:rPr lang="it-IT" dirty="0" err="1"/>
              <a:t>burning</a:t>
            </a:r>
            <a:r>
              <a:rPr lang="it-IT" dirty="0"/>
              <a:t> are </a:t>
            </a:r>
            <a:r>
              <a:rPr lang="it-IT" dirty="0" err="1"/>
              <a:t>at</a:t>
            </a:r>
            <a:r>
              <a:rPr lang="it-IT" dirty="0"/>
              <a:t> time t </a:t>
            </a:r>
            <a:r>
              <a:rPr lang="it-IT" dirty="0" err="1"/>
              <a:t>is</a:t>
            </a:r>
            <a:r>
              <a:rPr lang="it-IT" dirty="0"/>
              <a:t> \Omega </a:t>
            </a:r>
          </a:p>
          <a:p>
            <a:r>
              <a:rPr lang="it-IT" dirty="0"/>
              <a:t>And the </a:t>
            </a:r>
            <a:r>
              <a:rPr lang="it-IT" dirty="0" err="1"/>
              <a:t>fireline</a:t>
            </a:r>
            <a:r>
              <a:rPr lang="it-IT" dirty="0"/>
              <a:t>, </a:t>
            </a:r>
            <a:r>
              <a:rPr lang="it-IT" dirty="0" err="1"/>
              <a:t>which</a:t>
            </a:r>
            <a:r>
              <a:rPr lang="it-IT" dirty="0"/>
              <a:t> </a:t>
            </a:r>
            <a:r>
              <a:rPr lang="it-IT" dirty="0" err="1"/>
              <a:t>is</a:t>
            </a:r>
            <a:r>
              <a:rPr lang="it-IT" dirty="0"/>
              <a:t> the </a:t>
            </a:r>
            <a:r>
              <a:rPr lang="it-IT" dirty="0" err="1"/>
              <a:t>boundary</a:t>
            </a:r>
            <a:r>
              <a:rPr lang="it-IT" dirty="0"/>
              <a:t> of the </a:t>
            </a:r>
            <a:r>
              <a:rPr lang="it-IT" dirty="0" err="1"/>
              <a:t>burning</a:t>
            </a:r>
            <a:r>
              <a:rPr lang="it-IT" dirty="0"/>
              <a:t> </a:t>
            </a:r>
            <a:r>
              <a:rPr lang="it-IT" dirty="0" err="1"/>
              <a:t>region</a:t>
            </a:r>
            <a:r>
              <a:rPr lang="it-IT" dirty="0"/>
              <a:t> \Gamma(t) </a:t>
            </a:r>
          </a:p>
          <a:p>
            <a:endParaRPr lang="it-IT" dirty="0"/>
          </a:p>
          <a:p>
            <a:r>
              <a:rPr lang="it-IT" dirty="0"/>
              <a:t>The model </a:t>
            </a:r>
            <a:r>
              <a:rPr lang="it-IT" dirty="0" err="1"/>
              <a:t>adopts</a:t>
            </a:r>
            <a:r>
              <a:rPr lang="it-IT" dirty="0"/>
              <a:t> a </a:t>
            </a:r>
            <a:r>
              <a:rPr lang="it-IT" dirty="0" err="1"/>
              <a:t>semi-empirical</a:t>
            </a:r>
            <a:r>
              <a:rPr lang="it-IT" dirty="0"/>
              <a:t> </a:t>
            </a:r>
            <a:r>
              <a:rPr lang="it-IT" dirty="0" err="1"/>
              <a:t>approach</a:t>
            </a:r>
            <a:r>
              <a:rPr lang="it-IT" dirty="0"/>
              <a:t>, </a:t>
            </a:r>
            <a:r>
              <a:rPr lang="it-IT" dirty="0" err="1"/>
              <a:t>where</a:t>
            </a:r>
            <a:r>
              <a:rPr lang="it-IT" dirty="0"/>
              <a:t> the </a:t>
            </a:r>
            <a:r>
              <a:rPr lang="it-IT" dirty="0" err="1"/>
              <a:t>fire</a:t>
            </a:r>
            <a:r>
              <a:rPr lang="it-IT" dirty="0"/>
              <a:t> spread rate </a:t>
            </a:r>
            <a:r>
              <a:rPr lang="it-IT" dirty="0" err="1"/>
              <a:t>S</a:t>
            </a:r>
            <a:r>
              <a:rPr lang="it-IT" dirty="0"/>
              <a:t> </a:t>
            </a:r>
            <a:r>
              <a:rPr lang="it-IT" dirty="0" err="1"/>
              <a:t>is</a:t>
            </a:r>
            <a:r>
              <a:rPr lang="it-IT" dirty="0"/>
              <a:t> </a:t>
            </a:r>
            <a:r>
              <a:rPr lang="it-IT" dirty="0" err="1"/>
              <a:t>computed</a:t>
            </a:r>
            <a:r>
              <a:rPr lang="it-IT" dirty="0"/>
              <a:t> from </a:t>
            </a:r>
            <a:r>
              <a:rPr lang="it-IT" dirty="0" err="1"/>
              <a:t>fuel</a:t>
            </a:r>
            <a:r>
              <a:rPr lang="it-IT" dirty="0"/>
              <a:t> (</a:t>
            </a:r>
            <a:r>
              <a:rPr lang="it-IT" dirty="0" err="1"/>
              <a:t>basically</a:t>
            </a:r>
            <a:r>
              <a:rPr lang="it-IT" dirty="0"/>
              <a:t> the </a:t>
            </a:r>
            <a:r>
              <a:rPr lang="it-IT" dirty="0" err="1"/>
              <a:t>ground</a:t>
            </a:r>
            <a:r>
              <a:rPr lang="it-IT" dirty="0"/>
              <a:t> </a:t>
            </a:r>
            <a:r>
              <a:rPr lang="it-IT" dirty="0" err="1"/>
              <a:t>is</a:t>
            </a:r>
            <a:r>
              <a:rPr lang="it-IT" dirty="0"/>
              <a:t> made up of </a:t>
            </a:r>
            <a:r>
              <a:rPr lang="it-IT" dirty="0" err="1"/>
              <a:t>different</a:t>
            </a:r>
            <a:r>
              <a:rPr lang="it-IT" dirty="0"/>
              <a:t> </a:t>
            </a:r>
            <a:r>
              <a:rPr lang="it-IT" dirty="0" err="1"/>
              <a:t>chemical</a:t>
            </a:r>
            <a:r>
              <a:rPr lang="it-IT" dirty="0"/>
              <a:t> </a:t>
            </a:r>
            <a:r>
              <a:rPr lang="it-IT" dirty="0" err="1"/>
              <a:t>compounds</a:t>
            </a:r>
            <a:r>
              <a:rPr lang="it-IT" dirty="0"/>
              <a:t>, </a:t>
            </a:r>
            <a:r>
              <a:rPr lang="it-IT" dirty="0" err="1"/>
              <a:t>fuels</a:t>
            </a:r>
            <a:r>
              <a:rPr lang="it-IT" dirty="0"/>
              <a:t>)  </a:t>
            </a:r>
            <a:r>
              <a:rPr lang="it-IT" dirty="0" err="1"/>
              <a:t>properties</a:t>
            </a:r>
            <a:r>
              <a:rPr lang="it-IT" dirty="0"/>
              <a:t>, </a:t>
            </a:r>
            <a:r>
              <a:rPr lang="it-IT" dirty="0" err="1"/>
              <a:t>using</a:t>
            </a:r>
            <a:r>
              <a:rPr lang="it-IT" dirty="0"/>
              <a:t> the </a:t>
            </a:r>
            <a:r>
              <a:rPr lang="it-IT" dirty="0" err="1"/>
              <a:t>Rothermel</a:t>
            </a:r>
            <a:r>
              <a:rPr lang="it-IT" dirty="0"/>
              <a:t> formula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Where</a:t>
            </a:r>
            <a:r>
              <a:rPr lang="it-IT" dirty="0"/>
              <a:t> R_0 </a:t>
            </a:r>
            <a:r>
              <a:rPr lang="it-IT" dirty="0" err="1"/>
              <a:t>represents</a:t>
            </a:r>
            <a:r>
              <a:rPr lang="it-IT" dirty="0"/>
              <a:t> the spread rate in the </a:t>
            </a:r>
            <a:r>
              <a:rPr lang="it-IT" dirty="0" err="1"/>
              <a:t>absence</a:t>
            </a:r>
            <a:r>
              <a:rPr lang="it-IT" dirty="0"/>
              <a:t> of </a:t>
            </a:r>
            <a:r>
              <a:rPr lang="it-IT" dirty="0" err="1"/>
              <a:t>wind</a:t>
            </a:r>
            <a:r>
              <a:rPr lang="it-IT" dirty="0"/>
              <a:t>, \</a:t>
            </a:r>
            <a:r>
              <a:rPr lang="it-IT" dirty="0" err="1"/>
              <a:t>phi_W</a:t>
            </a:r>
            <a:r>
              <a:rPr lang="it-IT" dirty="0"/>
              <a:t> </a:t>
            </a:r>
            <a:r>
              <a:rPr lang="it-IT" dirty="0" err="1"/>
              <a:t>is</a:t>
            </a:r>
            <a:r>
              <a:rPr lang="it-IT" dirty="0"/>
              <a:t> the </a:t>
            </a:r>
            <a:r>
              <a:rPr lang="it-IT" dirty="0" err="1"/>
              <a:t>wind</a:t>
            </a:r>
            <a:r>
              <a:rPr lang="it-IT" dirty="0"/>
              <a:t> </a:t>
            </a:r>
            <a:r>
              <a:rPr lang="it-IT" dirty="0" err="1"/>
              <a:t>factor</a:t>
            </a:r>
            <a:r>
              <a:rPr lang="it-IT" dirty="0"/>
              <a:t> and \</a:t>
            </a:r>
            <a:r>
              <a:rPr lang="it-IT" dirty="0" err="1"/>
              <a:t>phi_S</a:t>
            </a:r>
            <a:r>
              <a:rPr lang="it-IT" dirty="0"/>
              <a:t> the </a:t>
            </a:r>
            <a:r>
              <a:rPr lang="it-IT" dirty="0" err="1"/>
              <a:t>slope</a:t>
            </a:r>
            <a:r>
              <a:rPr lang="it-IT" dirty="0"/>
              <a:t> </a:t>
            </a:r>
            <a:r>
              <a:rPr lang="it-IT" dirty="0" err="1"/>
              <a:t>factor</a:t>
            </a:r>
            <a:r>
              <a:rPr lang="it-IT" dirty="0"/>
              <a:t> (</a:t>
            </a:r>
            <a:r>
              <a:rPr lang="it-IT" dirty="0" err="1"/>
              <a:t>which</a:t>
            </a:r>
            <a:r>
              <a:rPr lang="it-IT" dirty="0"/>
              <a:t> </a:t>
            </a:r>
            <a:r>
              <a:rPr lang="it-IT" dirty="0" err="1"/>
              <a:t>depends</a:t>
            </a:r>
            <a:r>
              <a:rPr lang="it-IT" dirty="0"/>
              <a:t> on the </a:t>
            </a:r>
            <a:r>
              <a:rPr lang="it-IT" dirty="0" err="1"/>
              <a:t>ground</a:t>
            </a:r>
            <a:r>
              <a:rPr lang="it-IT" dirty="0"/>
              <a:t> </a:t>
            </a:r>
            <a:r>
              <a:rPr lang="it-IT" dirty="0" err="1"/>
              <a:t>morphology</a:t>
            </a:r>
            <a:r>
              <a:rPr lang="it-IT" dirty="0"/>
              <a:t>): the </a:t>
            </a:r>
            <a:r>
              <a:rPr lang="it-IT" dirty="0" err="1"/>
              <a:t>algorithm</a:t>
            </a:r>
            <a:r>
              <a:rPr lang="it-IT" dirty="0"/>
              <a:t> </a:t>
            </a:r>
            <a:r>
              <a:rPr lang="it-IT" dirty="0" err="1"/>
              <a:t>contains</a:t>
            </a:r>
            <a:r>
              <a:rPr lang="it-IT" dirty="0"/>
              <a:t> </a:t>
            </a:r>
            <a:r>
              <a:rPr lang="it-IT" dirty="0" err="1"/>
              <a:t>all</a:t>
            </a:r>
            <a:r>
              <a:rPr lang="it-IT" dirty="0"/>
              <a:t> the </a:t>
            </a:r>
            <a:r>
              <a:rPr lang="it-IT" dirty="0" err="1"/>
              <a:t>necessary</a:t>
            </a:r>
            <a:r>
              <a:rPr lang="it-IT" dirty="0"/>
              <a:t> </a:t>
            </a:r>
            <a:r>
              <a:rPr lang="it-IT" dirty="0" err="1"/>
              <a:t>expressions</a:t>
            </a:r>
            <a:r>
              <a:rPr lang="it-IT" dirty="0"/>
              <a:t> for the </a:t>
            </a:r>
            <a:r>
              <a:rPr lang="it-IT" dirty="0" err="1"/>
              <a:t>calculation</a:t>
            </a:r>
            <a:r>
              <a:rPr lang="it-IT" dirty="0"/>
              <a:t> of the </a:t>
            </a:r>
            <a:r>
              <a:rPr lang="it-IT" dirty="0" err="1"/>
              <a:t>fire</a:t>
            </a:r>
            <a:r>
              <a:rPr lang="it-IT" dirty="0"/>
              <a:t> spread rate, </a:t>
            </a:r>
            <a:r>
              <a:rPr lang="it-IT" dirty="0" err="1"/>
              <a:t>taking</a:t>
            </a:r>
            <a:r>
              <a:rPr lang="it-IT" dirty="0"/>
              <a:t> </a:t>
            </a:r>
            <a:r>
              <a:rPr lang="it-IT" dirty="0" err="1"/>
              <a:t>into</a:t>
            </a:r>
            <a:r>
              <a:rPr lang="it-IT" dirty="0"/>
              <a:t> account the </a:t>
            </a:r>
            <a:r>
              <a:rPr lang="it-IT" dirty="0" err="1"/>
              <a:t>values</a:t>
            </a:r>
            <a:r>
              <a:rPr lang="it-IT" dirty="0"/>
              <a:t> of the </a:t>
            </a:r>
            <a:r>
              <a:rPr lang="it-IT" dirty="0" err="1"/>
              <a:t>wind</a:t>
            </a:r>
            <a:r>
              <a:rPr lang="it-IT" dirty="0"/>
              <a:t>, the </a:t>
            </a:r>
            <a:r>
              <a:rPr lang="it-IT" dirty="0" err="1"/>
              <a:t>altimetric</a:t>
            </a:r>
            <a:r>
              <a:rPr lang="it-IT" dirty="0"/>
              <a:t> </a:t>
            </a:r>
            <a:r>
              <a:rPr lang="it-IT" dirty="0" err="1"/>
              <a:t>profile</a:t>
            </a:r>
            <a:r>
              <a:rPr lang="it-IT" dirty="0"/>
              <a:t>, the </a:t>
            </a:r>
            <a:r>
              <a:rPr lang="it-IT" dirty="0" err="1"/>
              <a:t>fuel</a:t>
            </a:r>
            <a:r>
              <a:rPr lang="it-IT" dirty="0"/>
              <a:t> </a:t>
            </a:r>
            <a:r>
              <a:rPr lang="it-IT" dirty="0" err="1"/>
              <a:t>map</a:t>
            </a:r>
            <a:r>
              <a:rPr lang="it-IT" dirty="0"/>
              <a:t> </a:t>
            </a:r>
            <a:r>
              <a:rPr lang="it-IT" dirty="0" err="1"/>
              <a:t>etc</a:t>
            </a:r>
            <a:r>
              <a:rPr lang="it-IT" dirty="0"/>
              <a:t> </a:t>
            </a:r>
            <a:r>
              <a:rPr lang="it-IT" dirty="0" err="1"/>
              <a:t>etc</a:t>
            </a:r>
            <a:r>
              <a:rPr lang="it-IT" dirty="0"/>
              <a:t> .. </a:t>
            </a:r>
          </a:p>
          <a:p>
            <a:endParaRPr lang="it-IT" dirty="0"/>
          </a:p>
          <a:p>
            <a:endParaRPr lang="it-IT" dirty="0"/>
          </a:p>
          <a:p>
            <a:r>
              <a:rPr lang="it-IT" dirty="0"/>
              <a:t>(Last </a:t>
            </a:r>
            <a:r>
              <a:rPr lang="it-IT" dirty="0" err="1"/>
              <a:t>ingredient</a:t>
            </a:r>
            <a:r>
              <a:rPr lang="it-IT" dirty="0"/>
              <a:t>: on the </a:t>
            </a:r>
            <a:r>
              <a:rPr lang="it-IT" dirty="0" err="1"/>
              <a:t>fireline</a:t>
            </a:r>
            <a:r>
              <a:rPr lang="it-IT" dirty="0"/>
              <a:t> the </a:t>
            </a:r>
            <a:r>
              <a:rPr lang="it-IT" dirty="0" err="1"/>
              <a:t>tangential</a:t>
            </a:r>
            <a:r>
              <a:rPr lang="it-IT" dirty="0"/>
              <a:t> component of the </a:t>
            </a:r>
            <a:r>
              <a:rPr lang="it-IT" dirty="0" err="1"/>
              <a:t>gradient</a:t>
            </a:r>
            <a:r>
              <a:rPr lang="it-IT" dirty="0"/>
              <a:t> \</a:t>
            </a:r>
            <a:r>
              <a:rPr lang="it-IT" dirty="0" err="1"/>
              <a:t>grad</a:t>
            </a:r>
            <a:r>
              <a:rPr lang="it-IT" dirty="0"/>
              <a:t> \</a:t>
            </a:r>
            <a:r>
              <a:rPr lang="it-IT" dirty="0" err="1"/>
              <a:t>Phi</a:t>
            </a:r>
            <a:r>
              <a:rPr lang="it-IT" dirty="0"/>
              <a:t> = 0, </a:t>
            </a:r>
            <a:r>
              <a:rPr lang="it-IT" dirty="0" err="1"/>
              <a:t>meaning</a:t>
            </a:r>
            <a:r>
              <a:rPr lang="it-IT" dirty="0"/>
              <a:t> </a:t>
            </a:r>
            <a:r>
              <a:rPr lang="it-IT" dirty="0" err="1"/>
              <a:t>that</a:t>
            </a:r>
            <a:r>
              <a:rPr lang="it-IT" dirty="0"/>
              <a:t> the </a:t>
            </a:r>
            <a:r>
              <a:rPr lang="it-IT" dirty="0" err="1"/>
              <a:t>fire</a:t>
            </a:r>
            <a:r>
              <a:rPr lang="it-IT" dirty="0"/>
              <a:t> </a:t>
            </a:r>
            <a:r>
              <a:rPr lang="it-IT" dirty="0" err="1"/>
              <a:t>propagation</a:t>
            </a:r>
            <a:r>
              <a:rPr lang="it-IT" dirty="0"/>
              <a:t> </a:t>
            </a:r>
            <a:r>
              <a:rPr lang="it-IT" dirty="0" err="1"/>
              <a:t>speed</a:t>
            </a:r>
            <a:r>
              <a:rPr lang="it-IT" dirty="0"/>
              <a:t> </a:t>
            </a:r>
            <a:r>
              <a:rPr lang="it-IT" dirty="0" err="1"/>
              <a:t>is</a:t>
            </a:r>
            <a:r>
              <a:rPr lang="it-IT" dirty="0"/>
              <a:t> </a:t>
            </a:r>
            <a:r>
              <a:rPr lang="it-IT" dirty="0" err="1"/>
              <a:t>normal</a:t>
            </a:r>
            <a:r>
              <a:rPr lang="it-IT" dirty="0"/>
              <a:t> to the </a:t>
            </a:r>
            <a:r>
              <a:rPr lang="it-IT" dirty="0" err="1"/>
              <a:t>fireline</a:t>
            </a:r>
            <a:r>
              <a:rPr lang="it-IT" dirty="0"/>
              <a:t> \Gamma)</a:t>
            </a:r>
          </a:p>
          <a:p>
            <a:endParaRPr lang="it-IT" dirty="0"/>
          </a:p>
          <a:p>
            <a:r>
              <a:rPr lang="it-IT" dirty="0" err="1"/>
              <a:t>Now</a:t>
            </a:r>
            <a:r>
              <a:rPr lang="it-IT" dirty="0"/>
              <a:t> </a:t>
            </a:r>
            <a:r>
              <a:rPr lang="it-IT" dirty="0" err="1"/>
              <a:t>we</a:t>
            </a:r>
            <a:r>
              <a:rPr lang="it-IT" dirty="0"/>
              <a:t> are ready to </a:t>
            </a:r>
            <a:r>
              <a:rPr lang="it-IT" dirty="0" err="1"/>
              <a:t>write</a:t>
            </a:r>
            <a:r>
              <a:rPr lang="it-IT" dirty="0"/>
              <a:t> down the Level-Set Equation .. Here </a:t>
            </a:r>
            <a:r>
              <a:rPr lang="it-IT" dirty="0" err="1"/>
              <a:t>you</a:t>
            </a:r>
            <a:r>
              <a:rPr lang="it-IT" dirty="0"/>
              <a:t> are … in WRF </a:t>
            </a:r>
            <a:r>
              <a:rPr lang="it-IT" dirty="0" err="1"/>
              <a:t>this</a:t>
            </a:r>
            <a:r>
              <a:rPr lang="it-IT" dirty="0"/>
              <a:t> </a:t>
            </a:r>
            <a:r>
              <a:rPr lang="it-IT" dirty="0" err="1"/>
              <a:t>is</a:t>
            </a:r>
            <a:r>
              <a:rPr lang="it-IT" dirty="0"/>
              <a:t> </a:t>
            </a:r>
            <a:r>
              <a:rPr lang="it-IT" dirty="0" err="1"/>
              <a:t>solved</a:t>
            </a:r>
            <a:r>
              <a:rPr lang="it-IT" dirty="0"/>
              <a:t> </a:t>
            </a:r>
            <a:r>
              <a:rPr lang="it-IT" dirty="0" err="1"/>
              <a:t>numerically</a:t>
            </a:r>
            <a:r>
              <a:rPr lang="it-IT" dirty="0"/>
              <a:t> by a </a:t>
            </a:r>
            <a:r>
              <a:rPr lang="it-IT" dirty="0" err="1"/>
              <a:t>second-order</a:t>
            </a:r>
            <a:r>
              <a:rPr lang="it-IT" dirty="0"/>
              <a:t> </a:t>
            </a:r>
            <a:r>
              <a:rPr lang="it-IT" dirty="0" err="1"/>
              <a:t>Runge-Kutta</a:t>
            </a:r>
            <a:r>
              <a:rPr lang="it-IT" dirty="0"/>
              <a:t> </a:t>
            </a:r>
            <a:r>
              <a:rPr lang="it-IT" dirty="0" err="1"/>
              <a:t>method</a:t>
            </a:r>
            <a:r>
              <a:rPr lang="it-IT" dirty="0"/>
              <a:t> </a:t>
            </a:r>
          </a:p>
          <a:p>
            <a:endParaRPr lang="it-IT" dirty="0"/>
          </a:p>
          <a:p>
            <a:endParaRPr lang="it-IT" dirty="0"/>
          </a:p>
          <a:p>
            <a:endParaRPr lang="it-IT" dirty="0"/>
          </a:p>
          <a:p>
            <a:endParaRPr lang="it-IT" dirty="0"/>
          </a:p>
        </p:txBody>
      </p:sp>
      <p:sp>
        <p:nvSpPr>
          <p:cNvPr id="4" name="Slide Number Placeholder 3"/>
          <p:cNvSpPr>
            <a:spLocks noGrp="1"/>
          </p:cNvSpPr>
          <p:nvPr>
            <p:ph type="sldNum" sz="quarter" idx="5"/>
          </p:nvPr>
        </p:nvSpPr>
        <p:spPr/>
        <p:txBody>
          <a:bodyPr/>
          <a:lstStyle/>
          <a:p>
            <a:fld id="{EA6754E5-F4EA-E441-AB1E-106E29242456}" type="slidenum">
              <a:rPr lang="it-IT" smtClean="0"/>
              <a:t>7</a:t>
            </a:fld>
            <a:endParaRPr lang="it-IT"/>
          </a:p>
        </p:txBody>
      </p:sp>
    </p:spTree>
    <p:extLst>
      <p:ext uri="{BB962C8B-B14F-4D97-AF65-F5344CB8AC3E}">
        <p14:creationId xmlns:p14="http://schemas.microsoft.com/office/powerpoint/2010/main" val="2696059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i="0" kern="1200" dirty="0">
                <a:solidFill>
                  <a:schemeClr val="tx1"/>
                </a:solidFill>
                <a:effectLst/>
                <a:latin typeface="+mn-lt"/>
                <a:ea typeface="+mn-ea"/>
                <a:cs typeface="+mn-cs"/>
                <a:hlinkClick r:id="rId3"/>
              </a:rPr>
              <a:t>This is a result first due to Lagaris et. al from 199</a:t>
            </a:r>
            <a:r>
              <a:rPr lang="it-IT" sz="1200" b="0" i="0" kern="1200" dirty="0">
                <a:solidFill>
                  <a:schemeClr val="tx1"/>
                </a:solidFill>
                <a:effectLst/>
                <a:latin typeface="+mn-lt"/>
                <a:ea typeface="+mn-ea"/>
                <a:cs typeface="+mn-cs"/>
              </a:rPr>
              <a:t>7. The idea </a:t>
            </a:r>
            <a:r>
              <a:rPr lang="it-IT" sz="1200" b="0" i="0" kern="1200" dirty="0" err="1">
                <a:solidFill>
                  <a:schemeClr val="tx1"/>
                </a:solidFill>
                <a:effectLst/>
                <a:latin typeface="+mn-lt"/>
                <a:ea typeface="+mn-ea"/>
                <a:cs typeface="+mn-cs"/>
              </a:rPr>
              <a:t>is</a:t>
            </a:r>
            <a:r>
              <a:rPr lang="it-IT" sz="1200" b="0" i="0" kern="1200" dirty="0">
                <a:solidFill>
                  <a:schemeClr val="tx1"/>
                </a:solidFill>
                <a:effectLst/>
                <a:latin typeface="+mn-lt"/>
                <a:ea typeface="+mn-ea"/>
                <a:cs typeface="+mn-cs"/>
              </a:rPr>
              <a:t> to solve </a:t>
            </a:r>
            <a:r>
              <a:rPr lang="it-IT" sz="1200" b="0" i="0" kern="1200" dirty="0" err="1">
                <a:solidFill>
                  <a:schemeClr val="tx1"/>
                </a:solidFill>
                <a:effectLst/>
                <a:latin typeface="+mn-lt"/>
                <a:ea typeface="+mn-ea"/>
                <a:cs typeface="+mn-cs"/>
              </a:rPr>
              <a:t>differential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equations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using</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neural</a:t>
            </a:r>
            <a:r>
              <a:rPr lang="it-IT" sz="1200" b="0" i="0" kern="1200" dirty="0">
                <a:solidFill>
                  <a:schemeClr val="tx1"/>
                </a:solidFill>
                <a:effectLst/>
                <a:latin typeface="+mn-lt"/>
                <a:ea typeface="+mn-ea"/>
                <a:cs typeface="+mn-cs"/>
              </a:rPr>
              <a:t> networks. How? by </a:t>
            </a:r>
            <a:r>
              <a:rPr lang="it-IT" sz="1200" b="0" i="0" kern="1200" dirty="0" err="1">
                <a:solidFill>
                  <a:schemeClr val="tx1"/>
                </a:solidFill>
                <a:effectLst/>
                <a:latin typeface="+mn-lt"/>
                <a:ea typeface="+mn-ea"/>
                <a:cs typeface="+mn-cs"/>
              </a:rPr>
              <a:t>approximating</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solution</a:t>
            </a:r>
            <a:r>
              <a:rPr lang="it-IT" sz="1200" b="0" i="0" kern="1200" dirty="0">
                <a:solidFill>
                  <a:schemeClr val="tx1"/>
                </a:solidFill>
                <a:effectLst/>
                <a:latin typeface="+mn-lt"/>
                <a:ea typeface="+mn-ea"/>
                <a:cs typeface="+mn-cs"/>
              </a:rPr>
              <a:t> by a </a:t>
            </a:r>
            <a:r>
              <a:rPr lang="it-IT" sz="1200" b="0" i="0" kern="1200" dirty="0" err="1">
                <a:solidFill>
                  <a:schemeClr val="tx1"/>
                </a:solidFill>
                <a:effectLst/>
                <a:latin typeface="+mn-lt"/>
                <a:ea typeface="+mn-ea"/>
                <a:cs typeface="+mn-cs"/>
              </a:rPr>
              <a:t>neural</a:t>
            </a:r>
            <a:r>
              <a:rPr lang="it-IT" sz="1200" b="0" i="0" kern="1200" dirty="0">
                <a:solidFill>
                  <a:schemeClr val="tx1"/>
                </a:solidFill>
                <a:effectLst/>
                <a:latin typeface="+mn-lt"/>
                <a:ea typeface="+mn-ea"/>
                <a:cs typeface="+mn-cs"/>
              </a:rPr>
              <a:t> network and training the </a:t>
            </a:r>
            <a:r>
              <a:rPr lang="it-IT" sz="1200" b="0" i="0" kern="1200" dirty="0" err="1">
                <a:solidFill>
                  <a:schemeClr val="tx1"/>
                </a:solidFill>
                <a:effectLst/>
                <a:latin typeface="+mn-lt"/>
                <a:ea typeface="+mn-ea"/>
                <a:cs typeface="+mn-cs"/>
              </a:rPr>
              <a:t>resulting</a:t>
            </a:r>
            <a:r>
              <a:rPr lang="it-IT" sz="1200" b="0" i="0" kern="1200" dirty="0">
                <a:solidFill>
                  <a:schemeClr val="tx1"/>
                </a:solidFill>
                <a:effectLst/>
                <a:latin typeface="+mn-lt"/>
                <a:ea typeface="+mn-ea"/>
                <a:cs typeface="+mn-cs"/>
              </a:rPr>
              <a:t> network to </a:t>
            </a:r>
            <a:r>
              <a:rPr lang="it-IT" sz="1200" b="0" i="0" kern="1200" dirty="0" err="1">
                <a:solidFill>
                  <a:schemeClr val="tx1"/>
                </a:solidFill>
                <a:effectLst/>
                <a:latin typeface="+mn-lt"/>
                <a:ea typeface="+mn-ea"/>
                <a:cs typeface="+mn-cs"/>
              </a:rPr>
              <a:t>satisfy</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conditions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required</a:t>
            </a:r>
            <a:r>
              <a:rPr lang="it-IT" sz="1200" b="0" i="0" kern="1200" dirty="0">
                <a:solidFill>
                  <a:schemeClr val="tx1"/>
                </a:solidFill>
                <a:effectLst/>
                <a:latin typeface="+mn-lt"/>
                <a:ea typeface="+mn-ea"/>
                <a:cs typeface="+mn-cs"/>
              </a:rPr>
              <a:t> by the </a:t>
            </a:r>
            <a:r>
              <a:rPr lang="it-IT" sz="1200" b="0" i="0" kern="1200" dirty="0" err="1">
                <a:solidFill>
                  <a:schemeClr val="tx1"/>
                </a:solidFill>
                <a:effectLst/>
                <a:latin typeface="+mn-lt"/>
                <a:ea typeface="+mn-ea"/>
                <a:cs typeface="+mn-cs"/>
              </a:rPr>
              <a:t>differential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equation</a:t>
            </a:r>
            <a:r>
              <a:rPr lang="it-IT" sz="1200" b="0" i="0" kern="1200" dirty="0">
                <a:solidFill>
                  <a:schemeClr val="tx1"/>
                </a:solidFill>
                <a:effectLst/>
                <a:latin typeface="+mn-lt"/>
                <a:ea typeface="+mn-ea"/>
                <a:cs typeface="+mn-cs"/>
              </a:rPr>
              <a:t>.</a:t>
            </a:r>
          </a:p>
          <a:p>
            <a:r>
              <a:rPr lang="it-IT" sz="1200" b="0" i="0" kern="1200" dirty="0" err="1">
                <a:solidFill>
                  <a:schemeClr val="tx1"/>
                </a:solidFill>
                <a:effectLst/>
                <a:latin typeface="+mn-lt"/>
                <a:ea typeface="+mn-ea"/>
                <a:cs typeface="+mn-cs"/>
              </a:rPr>
              <a:t>Let’s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say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want</a:t>
            </a:r>
            <a:r>
              <a:rPr lang="it-IT" sz="1200" b="0" i="0" kern="1200" dirty="0">
                <a:solidFill>
                  <a:schemeClr val="tx1"/>
                </a:solidFill>
                <a:effectLst/>
                <a:latin typeface="+mn-lt"/>
                <a:ea typeface="+mn-ea"/>
                <a:cs typeface="+mn-cs"/>
              </a:rPr>
              <a:t> to solve a </a:t>
            </a:r>
            <a:r>
              <a:rPr lang="it-IT" sz="1200" b="0" i="0" kern="1200" dirty="0" err="1">
                <a:solidFill>
                  <a:schemeClr val="tx1"/>
                </a:solidFill>
                <a:effectLst/>
                <a:latin typeface="+mn-lt"/>
                <a:ea typeface="+mn-ea"/>
                <a:cs typeface="+mn-cs"/>
              </a:rPr>
              <a:t>system</a:t>
            </a:r>
            <a:r>
              <a:rPr lang="it-IT" sz="1200" b="0" i="0" kern="1200" dirty="0">
                <a:solidFill>
                  <a:schemeClr val="tx1"/>
                </a:solidFill>
                <a:effectLst/>
                <a:latin typeface="+mn-lt"/>
                <a:ea typeface="+mn-ea"/>
                <a:cs typeface="+mn-cs"/>
              </a:rPr>
              <a:t> of </a:t>
            </a:r>
            <a:r>
              <a:rPr lang="it-IT" sz="1200" b="0" i="0" kern="1200" dirty="0" err="1">
                <a:solidFill>
                  <a:schemeClr val="tx1"/>
                </a:solidFill>
                <a:effectLst/>
                <a:latin typeface="+mn-lt"/>
                <a:ea typeface="+mn-ea"/>
                <a:cs typeface="+mn-cs"/>
              </a:rPr>
              <a:t>ordinary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differential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equations</a:t>
            </a:r>
            <a:r>
              <a:rPr lang="it-IT" sz="1200" b="0" i="0" kern="1200" dirty="0">
                <a:solidFill>
                  <a:schemeClr val="tx1"/>
                </a:solidFill>
                <a:effectLst/>
                <a:latin typeface="+mn-lt"/>
                <a:ea typeface="+mn-ea"/>
                <a:cs typeface="+mn-cs"/>
              </a:rPr>
              <a:t> </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u’= </a:t>
            </a:r>
            <a:r>
              <a:rPr lang="it-IT" sz="1200" b="0" i="0" kern="1200" dirty="0" err="1">
                <a:solidFill>
                  <a:schemeClr val="tx1"/>
                </a:solidFill>
                <a:effectLst/>
                <a:latin typeface="+mn-lt"/>
                <a:ea typeface="+mn-ea"/>
                <a:cs typeface="+mn-cs"/>
              </a:rPr>
              <a:t>f</a:t>
            </a:r>
            <a:r>
              <a:rPr lang="it-IT" sz="1200" b="0" i="0" kern="1200" dirty="0">
                <a:solidFill>
                  <a:schemeClr val="tx1"/>
                </a:solidFill>
                <a:effectLst/>
                <a:latin typeface="+mn-lt"/>
                <a:ea typeface="+mn-ea"/>
                <a:cs typeface="+mn-cs"/>
              </a:rPr>
              <a:t>(</a:t>
            </a:r>
            <a:r>
              <a:rPr lang="it-IT" sz="1200" b="0" i="0" kern="1200" dirty="0" err="1">
                <a:solidFill>
                  <a:schemeClr val="tx1"/>
                </a:solidFill>
                <a:effectLst/>
                <a:latin typeface="+mn-lt"/>
                <a:ea typeface="+mn-ea"/>
                <a:cs typeface="+mn-cs"/>
              </a:rPr>
              <a:t>u,t</a:t>
            </a:r>
            <a:r>
              <a:rPr lang="it-IT" sz="1200" b="0" i="0" kern="1200" dirty="0">
                <a:solidFill>
                  <a:schemeClr val="tx1"/>
                </a:solidFill>
                <a:effectLst/>
                <a:latin typeface="+mn-lt"/>
                <a:ea typeface="+mn-ea"/>
                <a:cs typeface="+mn-cs"/>
              </a:rPr>
              <a:t>) with t in [0,1] and a </a:t>
            </a:r>
            <a:r>
              <a:rPr lang="it-IT" sz="1200" b="0" i="0" kern="1200" dirty="0" err="1">
                <a:solidFill>
                  <a:schemeClr val="tx1"/>
                </a:solidFill>
                <a:effectLst/>
                <a:latin typeface="+mn-lt"/>
                <a:ea typeface="+mn-ea"/>
                <a:cs typeface="+mn-cs"/>
              </a:rPr>
              <a:t>known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initial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u(0) = u_0. To solve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approximate</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solution</a:t>
            </a:r>
            <a:r>
              <a:rPr lang="it-IT" sz="1200" b="0" i="0" kern="1200" dirty="0">
                <a:solidFill>
                  <a:schemeClr val="tx1"/>
                </a:solidFill>
                <a:effectLst/>
                <a:latin typeface="+mn-lt"/>
                <a:ea typeface="+mn-ea"/>
                <a:cs typeface="+mn-cs"/>
              </a:rPr>
              <a:t> by a </a:t>
            </a:r>
            <a:r>
              <a:rPr lang="it-IT" sz="1200" b="0" i="0" kern="1200" dirty="0" err="1">
                <a:solidFill>
                  <a:schemeClr val="tx1"/>
                </a:solidFill>
                <a:effectLst/>
                <a:latin typeface="+mn-lt"/>
                <a:ea typeface="+mn-ea"/>
                <a:cs typeface="+mn-cs"/>
              </a:rPr>
              <a:t>neural</a:t>
            </a:r>
            <a:r>
              <a:rPr lang="it-IT" sz="1200" b="0" i="0" kern="1200" dirty="0">
                <a:solidFill>
                  <a:schemeClr val="tx1"/>
                </a:solidFill>
                <a:effectLst/>
                <a:latin typeface="+mn-lt"/>
                <a:ea typeface="+mn-ea"/>
                <a:cs typeface="+mn-cs"/>
              </a:rPr>
              <a:t> network:</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NN(t) ~ u(t) </a:t>
            </a:r>
          </a:p>
          <a:p>
            <a:endParaRPr lang="it-IT" sz="1200" b="0" i="0" kern="1200" dirty="0">
              <a:solidFill>
                <a:schemeClr val="tx1"/>
              </a:solidFill>
              <a:effectLst/>
              <a:latin typeface="+mn-lt"/>
              <a:ea typeface="+mn-ea"/>
              <a:cs typeface="+mn-cs"/>
            </a:endParaRPr>
          </a:p>
          <a:p>
            <a:r>
              <a:rPr lang="it-IT" sz="1200" b="0" i="0" kern="1200" dirty="0" err="1">
                <a:solidFill>
                  <a:schemeClr val="tx1"/>
                </a:solidFill>
                <a:effectLst/>
                <a:latin typeface="+mn-lt"/>
                <a:ea typeface="+mn-ea"/>
                <a:cs typeface="+mn-cs"/>
              </a:rPr>
              <a:t>If</a:t>
            </a:r>
            <a:r>
              <a:rPr lang="it-IT" sz="1200" b="0" i="0" kern="1200" dirty="0">
                <a:solidFill>
                  <a:schemeClr val="tx1"/>
                </a:solidFill>
                <a:effectLst/>
                <a:latin typeface="+mn-lt"/>
                <a:ea typeface="+mn-ea"/>
                <a:cs typeface="+mn-cs"/>
              </a:rPr>
              <a:t> NN(t) </a:t>
            </a:r>
            <a:r>
              <a:rPr lang="it-IT" sz="1200" b="0" i="0" kern="1200" dirty="0" err="1">
                <a:solidFill>
                  <a:schemeClr val="tx1"/>
                </a:solidFill>
                <a:effectLst/>
                <a:latin typeface="+mn-lt"/>
                <a:ea typeface="+mn-ea"/>
                <a:cs typeface="+mn-cs"/>
              </a:rPr>
              <a:t>was</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true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solution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then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would</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hold</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NN’(t) = </a:t>
            </a:r>
            <a:r>
              <a:rPr lang="it-IT" sz="1200" b="0" i="0" kern="1200" dirty="0" err="1">
                <a:solidFill>
                  <a:schemeClr val="tx1"/>
                </a:solidFill>
                <a:effectLst/>
                <a:latin typeface="+mn-lt"/>
                <a:ea typeface="+mn-ea"/>
                <a:cs typeface="+mn-cs"/>
              </a:rPr>
              <a:t>f</a:t>
            </a:r>
            <a:r>
              <a:rPr lang="it-IT" sz="1200" b="0" i="0" kern="1200" dirty="0">
                <a:solidFill>
                  <a:schemeClr val="tx1"/>
                </a:solidFill>
                <a:effectLst/>
                <a:latin typeface="+mn-lt"/>
                <a:ea typeface="+mn-ea"/>
                <a:cs typeface="+mn-cs"/>
              </a:rPr>
              <a:t>(NN(t),t) for </a:t>
            </a:r>
            <a:r>
              <a:rPr lang="it-IT" sz="1200" b="0" i="0" kern="1200" dirty="0" err="1">
                <a:solidFill>
                  <a:schemeClr val="tx1"/>
                </a:solidFill>
                <a:effectLst/>
                <a:latin typeface="+mn-lt"/>
                <a:ea typeface="+mn-ea"/>
                <a:cs typeface="+mn-cs"/>
              </a:rPr>
              <a:t>all</a:t>
            </a:r>
            <a:r>
              <a:rPr lang="it-IT" sz="1200" b="0" i="0" kern="1200" dirty="0">
                <a:solidFill>
                  <a:schemeClr val="tx1"/>
                </a:solidFill>
                <a:effectLst/>
                <a:latin typeface="+mn-lt"/>
                <a:ea typeface="+mn-ea"/>
                <a:cs typeface="+mn-cs"/>
              </a:rPr>
              <a:t> t. </a:t>
            </a:r>
            <a:r>
              <a:rPr lang="it-IT" sz="1200" b="0" i="0" kern="1200" dirty="0" err="1">
                <a:solidFill>
                  <a:schemeClr val="tx1"/>
                </a:solidFill>
                <a:effectLst/>
                <a:latin typeface="+mn-lt"/>
                <a:ea typeface="+mn-ea"/>
                <a:cs typeface="+mn-cs"/>
              </a:rPr>
              <a:t>Thus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turn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into</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our</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loss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motivates</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loss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L(</a:t>
            </a:r>
            <a:r>
              <a:rPr lang="it-IT" sz="1200" b="0" i="0" kern="1200" dirty="0" err="1">
                <a:solidFill>
                  <a:schemeClr val="tx1"/>
                </a:solidFill>
                <a:effectLst/>
                <a:latin typeface="+mn-lt"/>
                <a:ea typeface="+mn-ea"/>
                <a:cs typeface="+mn-cs"/>
              </a:rPr>
              <a:t>p</a:t>
            </a:r>
            <a:r>
              <a:rPr lang="it-IT" sz="1200" b="0" i="0" kern="1200" dirty="0">
                <a:solidFill>
                  <a:schemeClr val="tx1"/>
                </a:solidFill>
                <a:effectLst/>
                <a:latin typeface="+mn-lt"/>
                <a:ea typeface="+mn-ea"/>
                <a:cs typeface="+mn-cs"/>
              </a:rPr>
              <a:t>) = sum….</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The </a:t>
            </a:r>
            <a:r>
              <a:rPr lang="it-IT" sz="1200" b="0" i="0" kern="1200" dirty="0" err="1">
                <a:solidFill>
                  <a:schemeClr val="tx1"/>
                </a:solidFill>
                <a:effectLst/>
                <a:latin typeface="+mn-lt"/>
                <a:ea typeface="+mn-ea"/>
                <a:cs typeface="+mn-cs"/>
              </a:rPr>
              <a:t>choice</a:t>
            </a:r>
            <a:r>
              <a:rPr lang="it-IT" sz="1200" b="0" i="0" kern="1200" dirty="0">
                <a:solidFill>
                  <a:schemeClr val="tx1"/>
                </a:solidFill>
                <a:effectLst/>
                <a:latin typeface="+mn-lt"/>
                <a:ea typeface="+mn-ea"/>
                <a:cs typeface="+mn-cs"/>
              </a:rPr>
              <a:t> of </a:t>
            </a:r>
            <a:r>
              <a:rPr lang="it-IT" sz="1200" b="0" i="0" u="none" strike="noStrike" kern="1200" dirty="0" err="1">
                <a:solidFill>
                  <a:schemeClr val="tx1"/>
                </a:solidFill>
                <a:effectLst/>
                <a:latin typeface="+mn-lt"/>
                <a:ea typeface="+mn-ea"/>
                <a:cs typeface="+mn-cs"/>
              </a:rPr>
              <a:t>t_i</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could</a:t>
            </a:r>
            <a:r>
              <a:rPr lang="it-IT" sz="1200" b="0" i="0" kern="1200" dirty="0">
                <a:solidFill>
                  <a:schemeClr val="tx1"/>
                </a:solidFill>
                <a:effectLst/>
                <a:latin typeface="+mn-lt"/>
                <a:ea typeface="+mn-ea"/>
                <a:cs typeface="+mn-cs"/>
              </a:rPr>
              <a:t> be </a:t>
            </a:r>
            <a:r>
              <a:rPr lang="it-IT" sz="1200" b="0" i="0" kern="1200" dirty="0" err="1">
                <a:solidFill>
                  <a:schemeClr val="tx1"/>
                </a:solidFill>
                <a:effectLst/>
                <a:latin typeface="+mn-lt"/>
                <a:ea typeface="+mn-ea"/>
                <a:cs typeface="+mn-cs"/>
              </a:rPr>
              <a:t>done</a:t>
            </a:r>
            <a:r>
              <a:rPr lang="it-IT" sz="1200" b="0" i="0" kern="1200" dirty="0">
                <a:solidFill>
                  <a:schemeClr val="tx1"/>
                </a:solidFill>
                <a:effectLst/>
                <a:latin typeface="+mn-lt"/>
                <a:ea typeface="+mn-ea"/>
                <a:cs typeface="+mn-cs"/>
              </a:rPr>
              <a:t> in </a:t>
            </a:r>
            <a:r>
              <a:rPr lang="it-IT" sz="1200" b="0" i="0" kern="1200" dirty="0" err="1">
                <a:solidFill>
                  <a:schemeClr val="tx1"/>
                </a:solidFill>
                <a:effectLst/>
                <a:latin typeface="+mn-lt"/>
                <a:ea typeface="+mn-ea"/>
                <a:cs typeface="+mn-cs"/>
              </a:rPr>
              <a:t>many</a:t>
            </a:r>
            <a:r>
              <a:rPr lang="it-IT" sz="1200" b="0" i="0" kern="1200" dirty="0">
                <a:solidFill>
                  <a:schemeClr val="tx1"/>
                </a:solidFill>
                <a:effectLst/>
                <a:latin typeface="+mn-lt"/>
                <a:ea typeface="+mn-ea"/>
                <a:cs typeface="+mn-cs"/>
              </a:rPr>
              <a:t> ways: </a:t>
            </a:r>
            <a:r>
              <a:rPr lang="it-IT" sz="1200" b="0" i="0" kern="1200" dirty="0" err="1">
                <a:solidFill>
                  <a:schemeClr val="tx1"/>
                </a:solidFill>
                <a:effectLst/>
                <a:latin typeface="+mn-lt"/>
                <a:ea typeface="+mn-ea"/>
                <a:cs typeface="+mn-cs"/>
              </a:rPr>
              <a:t>it</a:t>
            </a:r>
            <a:r>
              <a:rPr lang="it-IT" sz="1200" b="0" i="0" kern="1200" dirty="0">
                <a:solidFill>
                  <a:schemeClr val="tx1"/>
                </a:solidFill>
                <a:effectLst/>
                <a:latin typeface="+mn-lt"/>
                <a:ea typeface="+mn-ea"/>
                <a:cs typeface="+mn-cs"/>
              </a:rPr>
              <a:t> can be random, </a:t>
            </a:r>
            <a:r>
              <a:rPr lang="it-IT" sz="1200" b="0" i="0" kern="1200" dirty="0" err="1">
                <a:solidFill>
                  <a:schemeClr val="tx1"/>
                </a:solidFill>
                <a:effectLst/>
                <a:latin typeface="+mn-lt"/>
                <a:ea typeface="+mn-ea"/>
                <a:cs typeface="+mn-cs"/>
              </a:rPr>
              <a:t>it</a:t>
            </a:r>
            <a:r>
              <a:rPr lang="it-IT" sz="1200" b="0" i="0" kern="1200" dirty="0">
                <a:solidFill>
                  <a:schemeClr val="tx1"/>
                </a:solidFill>
                <a:effectLst/>
                <a:latin typeface="+mn-lt"/>
                <a:ea typeface="+mn-ea"/>
                <a:cs typeface="+mn-cs"/>
              </a:rPr>
              <a:t> can be a </a:t>
            </a:r>
            <a:r>
              <a:rPr lang="it-IT" sz="1200" b="0" i="0" kern="1200" dirty="0" err="1">
                <a:solidFill>
                  <a:schemeClr val="tx1"/>
                </a:solidFill>
                <a:effectLst/>
                <a:latin typeface="+mn-lt"/>
                <a:ea typeface="+mn-ea"/>
                <a:cs typeface="+mn-cs"/>
              </a:rPr>
              <a:t>grid</a:t>
            </a:r>
            <a:r>
              <a:rPr lang="it-IT" sz="1200" b="0" i="0" kern="1200" dirty="0">
                <a:solidFill>
                  <a:schemeClr val="tx1"/>
                </a:solidFill>
                <a:effectLst/>
                <a:latin typeface="+mn-lt"/>
                <a:ea typeface="+mn-ea"/>
                <a:cs typeface="+mn-cs"/>
              </a:rPr>
              <a:t>, etc. </a:t>
            </a:r>
            <a:r>
              <a:rPr lang="it-IT" sz="1200" b="0" i="0" kern="1200" dirty="0" err="1">
                <a:solidFill>
                  <a:schemeClr val="tx1"/>
                </a:solidFill>
                <a:effectLst/>
                <a:latin typeface="+mn-lt"/>
                <a:ea typeface="+mn-ea"/>
                <a:cs typeface="+mn-cs"/>
              </a:rPr>
              <a:t>Anyways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when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loss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minimized</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gradients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computed</a:t>
            </a:r>
            <a:r>
              <a:rPr lang="it-IT" sz="1200" b="0" i="0" kern="1200" dirty="0">
                <a:solidFill>
                  <a:schemeClr val="tx1"/>
                </a:solidFill>
                <a:effectLst/>
                <a:latin typeface="+mn-lt"/>
                <a:ea typeface="+mn-ea"/>
                <a:cs typeface="+mn-cs"/>
              </a:rPr>
              <a:t> with standard reverse-mode </a:t>
            </a:r>
            <a:r>
              <a:rPr lang="it-IT" sz="1200" b="0" i="0" kern="1200" dirty="0" err="1">
                <a:solidFill>
                  <a:schemeClr val="tx1"/>
                </a:solidFill>
                <a:effectLst/>
                <a:latin typeface="+mn-lt"/>
                <a:ea typeface="+mn-ea"/>
                <a:cs typeface="+mn-cs"/>
              </a:rPr>
              <a:t>automatic</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differentiation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then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have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u="none" strike="noStrike" kern="1200" dirty="0" err="1">
                <a:solidFill>
                  <a:schemeClr val="tx1"/>
                </a:solidFill>
                <a:effectLst/>
                <a:latin typeface="+mn-lt"/>
                <a:ea typeface="+mn-ea"/>
                <a:cs typeface="+mn-cs"/>
              </a:rPr>
              <a:t>dNN</a:t>
            </a:r>
            <a:r>
              <a:rPr lang="it-IT" sz="1200" b="0" i="0" u="none" strike="noStrike" kern="1200" dirty="0">
                <a:solidFill>
                  <a:schemeClr val="tx1"/>
                </a:solidFill>
                <a:effectLst/>
                <a:latin typeface="+mn-lt"/>
                <a:ea typeface="+mn-ea"/>
                <a:cs typeface="+mn-cs"/>
              </a:rPr>
              <a:t>(ti)</a:t>
            </a:r>
            <a:r>
              <a:rPr lang="it-IT" sz="1200" b="0" i="0" u="none" strike="noStrike" kern="1200" dirty="0" err="1">
                <a:solidFill>
                  <a:schemeClr val="tx1"/>
                </a:solidFill>
                <a:effectLst/>
                <a:latin typeface="+mn-lt"/>
                <a:ea typeface="+mn-ea"/>
                <a:cs typeface="+mn-cs"/>
              </a:rPr>
              <a:t>dt≈f</a:t>
            </a:r>
            <a:r>
              <a:rPr lang="it-IT" sz="1200" b="0" i="0" u="none" strike="noStrike" kern="1200" dirty="0">
                <a:solidFill>
                  <a:schemeClr val="tx1"/>
                </a:solidFill>
                <a:effectLst/>
                <a:latin typeface="+mn-lt"/>
                <a:ea typeface="+mn-ea"/>
                <a:cs typeface="+mn-cs"/>
              </a:rPr>
              <a:t>(NN(ti),ti)</a:t>
            </a:r>
            <a:r>
              <a:rPr lang="it-IT" sz="1200" b="0" i="0" kern="1200" dirty="0">
                <a:solidFill>
                  <a:schemeClr val="tx1"/>
                </a:solidFill>
                <a:effectLst/>
                <a:latin typeface="+mn-lt"/>
                <a:ea typeface="+mn-ea"/>
                <a:cs typeface="+mn-cs"/>
              </a:rPr>
              <a:t> and </a:t>
            </a:r>
            <a:r>
              <a:rPr lang="it-IT" sz="1200" b="0" i="0" kern="1200" dirty="0" err="1">
                <a:solidFill>
                  <a:schemeClr val="tx1"/>
                </a:solidFill>
                <a:effectLst/>
                <a:latin typeface="+mn-lt"/>
                <a:ea typeface="+mn-ea"/>
                <a:cs typeface="+mn-cs"/>
              </a:rPr>
              <a:t>thus</a:t>
            </a:r>
            <a:r>
              <a:rPr lang="it-IT" sz="1200" b="0" i="0" kern="1200" dirty="0">
                <a:solidFill>
                  <a:schemeClr val="tx1"/>
                </a:solidFill>
                <a:effectLst/>
                <a:latin typeface="+mn-lt"/>
                <a:ea typeface="+mn-ea"/>
                <a:cs typeface="+mn-cs"/>
              </a:rPr>
              <a:t> </a:t>
            </a:r>
            <a:r>
              <a:rPr lang="it-IT" sz="1200" b="0" i="0" u="none" strike="noStrike" kern="1200" dirty="0">
                <a:solidFill>
                  <a:schemeClr val="tx1"/>
                </a:solidFill>
                <a:effectLst/>
                <a:latin typeface="+mn-lt"/>
                <a:ea typeface="+mn-ea"/>
                <a:cs typeface="+mn-cs"/>
              </a:rPr>
              <a:t>NN(t) </a:t>
            </a:r>
            <a:r>
              <a:rPr lang="it-IT" sz="1200" b="0" i="0" kern="1200" dirty="0" err="1">
                <a:solidFill>
                  <a:schemeClr val="tx1"/>
                </a:solidFill>
                <a:effectLst/>
                <a:latin typeface="+mn-lt"/>
                <a:ea typeface="+mn-ea"/>
                <a:cs typeface="+mn-cs"/>
              </a:rPr>
              <a:t>approximately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solves</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differential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equation</a:t>
            </a:r>
            <a:r>
              <a:rPr lang="it-IT" sz="1200" b="0" i="0" kern="1200" dirty="0">
                <a:solidFill>
                  <a:schemeClr val="tx1"/>
                </a:solidFill>
                <a:effectLst/>
                <a:latin typeface="+mn-lt"/>
                <a:ea typeface="+mn-ea"/>
                <a:cs typeface="+mn-cs"/>
              </a:rPr>
              <a:t>.</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Note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still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have</a:t>
            </a:r>
            <a:r>
              <a:rPr lang="it-IT" sz="1200" b="0" i="0" kern="1200" dirty="0">
                <a:solidFill>
                  <a:schemeClr val="tx1"/>
                </a:solidFill>
                <a:effectLst/>
                <a:latin typeface="+mn-lt"/>
                <a:ea typeface="+mn-ea"/>
                <a:cs typeface="+mn-cs"/>
              </a:rPr>
              <a:t> to </a:t>
            </a:r>
            <a:r>
              <a:rPr lang="it-IT" sz="1200" b="0" i="0" kern="1200" dirty="0" err="1">
                <a:solidFill>
                  <a:schemeClr val="tx1"/>
                </a:solidFill>
                <a:effectLst/>
                <a:latin typeface="+mn-lt"/>
                <a:ea typeface="+mn-ea"/>
                <a:cs typeface="+mn-cs"/>
              </a:rPr>
              <a:t>handle</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initial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 </a:t>
            </a:r>
            <a:r>
              <a:rPr lang="it-IT" sz="1200" b="0" i="0" kern="1200" dirty="0" err="1">
                <a:solidFill>
                  <a:schemeClr val="tx1"/>
                </a:solidFill>
                <a:effectLst/>
                <a:latin typeface="+mn-lt"/>
                <a:ea typeface="+mn-ea"/>
                <a:cs typeface="+mn-cs"/>
              </a:rPr>
              <a:t>One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simple</a:t>
            </a:r>
            <a:r>
              <a:rPr lang="it-IT" sz="1200" b="0" i="0" kern="1200" dirty="0">
                <a:solidFill>
                  <a:schemeClr val="tx1"/>
                </a:solidFill>
                <a:effectLst/>
                <a:latin typeface="+mn-lt"/>
                <a:ea typeface="+mn-ea"/>
                <a:cs typeface="+mn-cs"/>
              </a:rPr>
              <a:t> way to do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is</a:t>
            </a:r>
            <a:r>
              <a:rPr lang="it-IT" sz="1200" b="0" i="0" kern="1200" dirty="0">
                <a:solidFill>
                  <a:schemeClr val="tx1"/>
                </a:solidFill>
                <a:effectLst/>
                <a:latin typeface="+mn-lt"/>
                <a:ea typeface="+mn-ea"/>
                <a:cs typeface="+mn-cs"/>
              </a:rPr>
              <a:t> to </a:t>
            </a:r>
            <a:r>
              <a:rPr lang="it-IT" sz="1200" b="0" i="0" kern="1200" dirty="0" err="1">
                <a:solidFill>
                  <a:schemeClr val="tx1"/>
                </a:solidFill>
                <a:effectLst/>
                <a:latin typeface="+mn-lt"/>
                <a:ea typeface="+mn-ea"/>
                <a:cs typeface="+mn-cs"/>
              </a:rPr>
              <a:t>add</a:t>
            </a:r>
            <a:r>
              <a:rPr lang="it-IT" sz="1200" b="0" i="0" kern="1200" dirty="0">
                <a:solidFill>
                  <a:schemeClr val="tx1"/>
                </a:solidFill>
                <a:effectLst/>
                <a:latin typeface="+mn-lt"/>
                <a:ea typeface="+mn-ea"/>
                <a:cs typeface="+mn-cs"/>
              </a:rPr>
              <a:t> an </a:t>
            </a:r>
            <a:r>
              <a:rPr lang="it-IT" sz="1200" b="0" i="0" kern="1200" dirty="0" err="1">
                <a:solidFill>
                  <a:schemeClr val="tx1"/>
                </a:solidFill>
                <a:effectLst/>
                <a:latin typeface="+mn-lt"/>
                <a:ea typeface="+mn-ea"/>
                <a:cs typeface="+mn-cs"/>
              </a:rPr>
              <a:t>initial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term</a:t>
            </a:r>
            <a:r>
              <a:rPr lang="it-IT" sz="1200" b="0" i="0" kern="1200" dirty="0">
                <a:solidFill>
                  <a:schemeClr val="tx1"/>
                </a:solidFill>
                <a:effectLst/>
                <a:latin typeface="+mn-lt"/>
                <a:ea typeface="+mn-ea"/>
                <a:cs typeface="+mn-cs"/>
              </a:rPr>
              <a:t> to the </a:t>
            </a:r>
            <a:r>
              <a:rPr lang="it-IT" sz="1200" b="0" i="0" kern="1200" dirty="0" err="1">
                <a:solidFill>
                  <a:schemeClr val="tx1"/>
                </a:solidFill>
                <a:effectLst/>
                <a:latin typeface="+mn-lt"/>
                <a:ea typeface="+mn-ea"/>
                <a:cs typeface="+mn-cs"/>
              </a:rPr>
              <a:t>cost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would</a:t>
            </a:r>
            <a:r>
              <a:rPr lang="it-IT" sz="1200" b="0" i="0" kern="1200" dirty="0">
                <a:solidFill>
                  <a:schemeClr val="tx1"/>
                </a:solidFill>
                <a:effectLst/>
                <a:latin typeface="+mn-lt"/>
                <a:ea typeface="+mn-ea"/>
                <a:cs typeface="+mn-cs"/>
              </a:rPr>
              <a:t> look </a:t>
            </a:r>
            <a:r>
              <a:rPr lang="it-IT" sz="1200" b="0" i="0" kern="1200" dirty="0" err="1">
                <a:solidFill>
                  <a:schemeClr val="tx1"/>
                </a:solidFill>
                <a:effectLst/>
                <a:latin typeface="+mn-lt"/>
                <a:ea typeface="+mn-ea"/>
                <a:cs typeface="+mn-cs"/>
              </a:rPr>
              <a:t>like</a:t>
            </a:r>
            <a:r>
              <a:rPr lang="it-IT" sz="1200" b="0" i="0" kern="1200" dirty="0">
                <a:solidFill>
                  <a:schemeClr val="tx1"/>
                </a:solidFill>
                <a:effectLst/>
                <a:latin typeface="+mn-lt"/>
                <a:ea typeface="+mn-ea"/>
                <a:cs typeface="+mn-cs"/>
              </a:rPr>
              <a:t> </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L(</a:t>
            </a:r>
            <a:r>
              <a:rPr lang="it-IT" sz="1200" b="0" i="0" kern="1200" dirty="0" err="1">
                <a:solidFill>
                  <a:schemeClr val="tx1"/>
                </a:solidFill>
                <a:effectLst/>
                <a:latin typeface="+mn-lt"/>
                <a:ea typeface="+mn-ea"/>
                <a:cs typeface="+mn-cs"/>
              </a:rPr>
              <a:t>p</a:t>
            </a:r>
            <a:r>
              <a:rPr lang="it-IT" sz="1200" b="0" i="0" kern="1200" dirty="0">
                <a:solidFill>
                  <a:schemeClr val="tx1"/>
                </a:solidFill>
                <a:effectLst/>
                <a:latin typeface="+mn-lt"/>
                <a:ea typeface="+mn-ea"/>
                <a:cs typeface="+mn-cs"/>
              </a:rPr>
              <a:t>) … </a:t>
            </a:r>
          </a:p>
          <a:p>
            <a:endParaRPr lang="it-IT" sz="1200" b="0" i="0" kern="1200" dirty="0">
              <a:solidFill>
                <a:schemeClr val="tx1"/>
              </a:solidFill>
              <a:effectLst/>
              <a:latin typeface="+mn-lt"/>
              <a:ea typeface="+mn-ea"/>
              <a:cs typeface="+mn-cs"/>
            </a:endParaRPr>
          </a:p>
          <a:p>
            <a:r>
              <a:rPr lang="it-IT" sz="1200" b="0" i="0" kern="1200" dirty="0" err="1">
                <a:solidFill>
                  <a:schemeClr val="tx1"/>
                </a:solidFill>
                <a:effectLst/>
                <a:latin typeface="+mn-lt"/>
                <a:ea typeface="+mn-ea"/>
                <a:cs typeface="+mn-cs"/>
              </a:rPr>
              <a:t>While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would</a:t>
            </a:r>
            <a:r>
              <a:rPr lang="it-IT" sz="1200" b="0" i="0" kern="1200" dirty="0">
                <a:solidFill>
                  <a:schemeClr val="tx1"/>
                </a:solidFill>
                <a:effectLst/>
                <a:latin typeface="+mn-lt"/>
                <a:ea typeface="+mn-ea"/>
                <a:cs typeface="+mn-cs"/>
              </a:rPr>
              <a:t> work, </a:t>
            </a:r>
            <a:r>
              <a:rPr lang="it-IT" sz="1200" b="0" i="0" kern="1200" dirty="0" err="1">
                <a:solidFill>
                  <a:schemeClr val="tx1"/>
                </a:solidFill>
                <a:effectLst/>
                <a:latin typeface="+mn-lt"/>
                <a:ea typeface="+mn-ea"/>
                <a:cs typeface="+mn-cs"/>
              </a:rPr>
              <a:t>it</a:t>
            </a:r>
            <a:r>
              <a:rPr lang="it-IT" sz="1200" b="0" i="0" kern="1200" dirty="0">
                <a:solidFill>
                  <a:schemeClr val="tx1"/>
                </a:solidFill>
                <a:effectLst/>
                <a:latin typeface="+mn-lt"/>
                <a:ea typeface="+mn-ea"/>
                <a:cs typeface="+mn-cs"/>
              </a:rPr>
              <a:t> can be more </a:t>
            </a:r>
            <a:r>
              <a:rPr lang="it-IT" sz="1200" b="0" i="0" kern="1200" dirty="0" err="1">
                <a:solidFill>
                  <a:schemeClr val="tx1"/>
                </a:solidFill>
                <a:effectLst/>
                <a:latin typeface="+mn-lt"/>
                <a:ea typeface="+mn-ea"/>
                <a:cs typeface="+mn-cs"/>
              </a:rPr>
              <a:t>efficient</a:t>
            </a:r>
            <a:r>
              <a:rPr lang="it-IT" sz="1200" b="0" i="0" kern="1200" dirty="0">
                <a:solidFill>
                  <a:schemeClr val="tx1"/>
                </a:solidFill>
                <a:effectLst/>
                <a:latin typeface="+mn-lt"/>
                <a:ea typeface="+mn-ea"/>
                <a:cs typeface="+mn-cs"/>
              </a:rPr>
              <a:t> to </a:t>
            </a:r>
            <a:r>
              <a:rPr lang="it-IT" sz="1200" b="0" i="0" kern="1200" dirty="0" err="1">
                <a:solidFill>
                  <a:schemeClr val="tx1"/>
                </a:solidFill>
                <a:effectLst/>
                <a:latin typeface="+mn-lt"/>
                <a:ea typeface="+mn-ea"/>
                <a:cs typeface="+mn-cs"/>
              </a:rPr>
              <a:t>encode</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initial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into</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itself</a:t>
            </a:r>
            <a:r>
              <a:rPr lang="it-IT" sz="1200" b="0" i="0" kern="1200" dirty="0">
                <a:solidFill>
                  <a:schemeClr val="tx1"/>
                </a:solidFill>
                <a:effectLst/>
                <a:latin typeface="+mn-lt"/>
                <a:ea typeface="+mn-ea"/>
                <a:cs typeface="+mn-cs"/>
              </a:rPr>
              <a:t> so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it's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trivially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satisfied</a:t>
            </a:r>
            <a:r>
              <a:rPr lang="it-IT" sz="1200" b="0" i="0" kern="1200" dirty="0">
                <a:solidFill>
                  <a:schemeClr val="tx1"/>
                </a:solidFill>
                <a:effectLst/>
                <a:latin typeface="+mn-lt"/>
                <a:ea typeface="+mn-ea"/>
                <a:cs typeface="+mn-cs"/>
              </a:rPr>
              <a:t> for </a:t>
            </a:r>
            <a:r>
              <a:rPr lang="it-IT" sz="1200" b="0" i="0" kern="1200" dirty="0" err="1">
                <a:solidFill>
                  <a:schemeClr val="tx1"/>
                </a:solidFill>
                <a:effectLst/>
                <a:latin typeface="+mn-lt"/>
                <a:ea typeface="+mn-ea"/>
                <a:cs typeface="+mn-cs"/>
              </a:rPr>
              <a:t>any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possible</a:t>
            </a:r>
            <a:r>
              <a:rPr lang="it-IT" sz="1200" b="0" i="0" kern="1200" dirty="0">
                <a:solidFill>
                  <a:schemeClr val="tx1"/>
                </a:solidFill>
                <a:effectLst/>
                <a:latin typeface="+mn-lt"/>
                <a:ea typeface="+mn-ea"/>
                <a:cs typeface="+mn-cs"/>
              </a:rPr>
              <a:t> set of </a:t>
            </a:r>
            <a:r>
              <a:rPr lang="it-IT" sz="1200" b="0" i="0" kern="1200" dirty="0" err="1">
                <a:solidFill>
                  <a:schemeClr val="tx1"/>
                </a:solidFill>
                <a:effectLst/>
                <a:latin typeface="+mn-lt"/>
                <a:ea typeface="+mn-ea"/>
                <a:cs typeface="+mn-cs"/>
              </a:rPr>
              <a:t>parameters</a:t>
            </a:r>
            <a:r>
              <a:rPr lang="it-IT" sz="1200" b="0" i="0" kern="1200" dirty="0">
                <a:solidFill>
                  <a:schemeClr val="tx1"/>
                </a:solidFill>
                <a:effectLst/>
                <a:latin typeface="+mn-lt"/>
                <a:ea typeface="+mn-ea"/>
                <a:cs typeface="+mn-cs"/>
              </a:rPr>
              <a:t>. For </a:t>
            </a:r>
            <a:r>
              <a:rPr lang="it-IT" sz="1200" b="0" i="0" kern="1200" dirty="0" err="1">
                <a:solidFill>
                  <a:schemeClr val="tx1"/>
                </a:solidFill>
                <a:effectLst/>
                <a:latin typeface="+mn-lt"/>
                <a:ea typeface="+mn-ea"/>
                <a:cs typeface="+mn-cs"/>
              </a:rPr>
              <a:t>example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instead</a:t>
            </a:r>
            <a:r>
              <a:rPr lang="it-IT" sz="1200" b="0" i="0" kern="1200" dirty="0">
                <a:solidFill>
                  <a:schemeClr val="tx1"/>
                </a:solidFill>
                <a:effectLst/>
                <a:latin typeface="+mn-lt"/>
                <a:ea typeface="+mn-ea"/>
                <a:cs typeface="+mn-cs"/>
              </a:rPr>
              <a:t> of </a:t>
            </a:r>
            <a:r>
              <a:rPr lang="it-IT" sz="1200" b="0" i="0" kern="1200" dirty="0" err="1">
                <a:solidFill>
                  <a:schemeClr val="tx1"/>
                </a:solidFill>
                <a:effectLst/>
                <a:latin typeface="+mn-lt"/>
                <a:ea typeface="+mn-ea"/>
                <a:cs typeface="+mn-cs"/>
              </a:rPr>
              <a:t>directly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using</a:t>
            </a:r>
            <a:r>
              <a:rPr lang="it-IT" sz="1200" b="0" i="0" kern="1200" dirty="0">
                <a:solidFill>
                  <a:schemeClr val="tx1"/>
                </a:solidFill>
                <a:effectLst/>
                <a:latin typeface="+mn-lt"/>
                <a:ea typeface="+mn-ea"/>
                <a:cs typeface="+mn-cs"/>
              </a:rPr>
              <a:t> a </a:t>
            </a:r>
            <a:r>
              <a:rPr lang="it-IT" sz="1200" b="0" i="0" kern="1200" dirty="0" err="1">
                <a:solidFill>
                  <a:schemeClr val="tx1"/>
                </a:solidFill>
                <a:effectLst/>
                <a:latin typeface="+mn-lt"/>
                <a:ea typeface="+mn-ea"/>
                <a:cs typeface="+mn-cs"/>
              </a:rPr>
              <a:t>neural</a:t>
            </a:r>
            <a:r>
              <a:rPr lang="it-IT" sz="1200" b="0" i="0" kern="1200" dirty="0">
                <a:solidFill>
                  <a:schemeClr val="tx1"/>
                </a:solidFill>
                <a:effectLst/>
                <a:latin typeface="+mn-lt"/>
                <a:ea typeface="+mn-ea"/>
                <a:cs typeface="+mn-cs"/>
              </a:rPr>
              <a:t> network,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can use:</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g(t) = u_0 + </a:t>
            </a:r>
            <a:r>
              <a:rPr lang="it-IT" sz="1200" b="0" i="0" kern="1200" dirty="0" err="1">
                <a:solidFill>
                  <a:schemeClr val="tx1"/>
                </a:solidFill>
                <a:effectLst/>
                <a:latin typeface="+mn-lt"/>
                <a:ea typeface="+mn-ea"/>
                <a:cs typeface="+mn-cs"/>
              </a:rPr>
              <a:t>tNN</a:t>
            </a:r>
            <a:r>
              <a:rPr lang="it-IT" sz="1200" b="0" i="0" kern="1200" dirty="0">
                <a:solidFill>
                  <a:schemeClr val="tx1"/>
                </a:solidFill>
                <a:effectLst/>
                <a:latin typeface="+mn-lt"/>
                <a:ea typeface="+mn-ea"/>
                <a:cs typeface="+mn-cs"/>
              </a:rPr>
              <a:t>(t) </a:t>
            </a:r>
          </a:p>
          <a:p>
            <a:endParaRPr lang="it-IT" sz="1200" b="0" i="0" kern="1200" dirty="0">
              <a:solidFill>
                <a:schemeClr val="tx1"/>
              </a:solidFill>
              <a:effectLst/>
              <a:latin typeface="+mn-lt"/>
              <a:ea typeface="+mn-ea"/>
              <a:cs typeface="+mn-cs"/>
            </a:endParaRPr>
          </a:p>
          <a:p>
            <a:r>
              <a:rPr lang="it-IT" sz="1200" b="0" i="0" kern="1200" dirty="0" err="1">
                <a:solidFill>
                  <a:schemeClr val="tx1"/>
                </a:solidFill>
                <a:effectLst/>
                <a:latin typeface="+mn-lt"/>
                <a:ea typeface="+mn-ea"/>
                <a:cs typeface="+mn-cs"/>
              </a:rPr>
              <a:t>As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our</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solution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Notice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u="none" strike="noStrike" kern="1200" dirty="0">
                <a:solidFill>
                  <a:schemeClr val="tx1"/>
                </a:solidFill>
                <a:effectLst/>
                <a:latin typeface="+mn-lt"/>
                <a:ea typeface="+mn-ea"/>
                <a:cs typeface="+mn-cs"/>
              </a:rPr>
              <a:t>g(t)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thus</a:t>
            </a:r>
            <a:r>
              <a:rPr lang="it-IT" sz="1200" b="0" i="0" kern="1200" dirty="0">
                <a:solidFill>
                  <a:schemeClr val="tx1"/>
                </a:solidFill>
                <a:effectLst/>
                <a:latin typeface="+mn-lt"/>
                <a:ea typeface="+mn-ea"/>
                <a:cs typeface="+mn-cs"/>
              </a:rPr>
              <a:t> a </a:t>
            </a:r>
            <a:r>
              <a:rPr lang="it-IT" sz="1200" b="0" i="0" kern="1200" dirty="0" err="1">
                <a:solidFill>
                  <a:schemeClr val="tx1"/>
                </a:solidFill>
                <a:effectLst/>
                <a:latin typeface="+mn-lt"/>
                <a:ea typeface="+mn-ea"/>
                <a:cs typeface="+mn-cs"/>
              </a:rPr>
              <a:t>universal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approximator</a:t>
            </a:r>
            <a:r>
              <a:rPr lang="it-IT" sz="1200" b="0" i="0" kern="1200" dirty="0">
                <a:solidFill>
                  <a:schemeClr val="tx1"/>
                </a:solidFill>
                <a:effectLst/>
                <a:latin typeface="+mn-lt"/>
                <a:ea typeface="+mn-ea"/>
                <a:cs typeface="+mn-cs"/>
              </a:rPr>
              <a:t> for </a:t>
            </a:r>
            <a:r>
              <a:rPr lang="it-IT" sz="1200" b="0" i="0" kern="1200" dirty="0" err="1">
                <a:solidFill>
                  <a:schemeClr val="tx1"/>
                </a:solidFill>
                <a:effectLst/>
                <a:latin typeface="+mn-lt"/>
                <a:ea typeface="+mn-ea"/>
                <a:cs typeface="+mn-cs"/>
              </a:rPr>
              <a:t>all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continuous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such</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u="none" strike="noStrike" kern="1200" dirty="0">
                <a:solidFill>
                  <a:schemeClr val="tx1"/>
                </a:solidFill>
                <a:effectLst/>
                <a:latin typeface="+mn-lt"/>
                <a:ea typeface="+mn-ea"/>
                <a:cs typeface="+mn-cs"/>
              </a:rPr>
              <a:t>g(0)=0!!!!! (</a:t>
            </a:r>
            <a:r>
              <a:rPr lang="it-IT" sz="1200" b="0" i="0" u="none" strike="noStrike" kern="1200" dirty="0" err="1">
                <a:solidFill>
                  <a:schemeClr val="tx1"/>
                </a:solidFill>
                <a:effectLst/>
                <a:latin typeface="+mn-lt"/>
                <a:ea typeface="+mn-ea"/>
                <a:cs typeface="+mn-cs"/>
              </a:rPr>
              <a:t>This</a:t>
            </a:r>
            <a:r>
              <a:rPr lang="it-IT" sz="1200" b="0" i="0" u="none" strike="noStrike" kern="1200" dirty="0">
                <a:solidFill>
                  <a:schemeClr val="tx1"/>
                </a:solidFill>
                <a:effectLst/>
                <a:latin typeface="+mn-lt"/>
                <a:ea typeface="+mn-ea"/>
                <a:cs typeface="+mn-cs"/>
              </a:rPr>
              <a:t> </a:t>
            </a:r>
            <a:r>
              <a:rPr lang="it-IT" sz="1200" b="0" i="0" u="none" strike="noStrike" kern="1200" dirty="0" err="1">
                <a:solidFill>
                  <a:schemeClr val="tx1"/>
                </a:solidFill>
                <a:effectLst/>
                <a:latin typeface="+mn-lt"/>
                <a:ea typeface="+mn-ea"/>
                <a:cs typeface="+mn-cs"/>
              </a:rPr>
              <a:t>is</a:t>
            </a:r>
            <a:r>
              <a:rPr lang="it-IT" sz="1200" b="0" i="0" u="none" strike="noStrike" kern="1200" dirty="0">
                <a:solidFill>
                  <a:schemeClr val="tx1"/>
                </a:solidFill>
                <a:effectLst/>
                <a:latin typeface="+mn-lt"/>
                <a:ea typeface="+mn-ea"/>
                <a:cs typeface="+mn-cs"/>
              </a:rPr>
              <a:t> the </a:t>
            </a:r>
            <a:r>
              <a:rPr lang="it-IT" sz="1200" b="0" i="0" u="none" strike="noStrike" kern="1200" dirty="0" err="1">
                <a:solidFill>
                  <a:schemeClr val="tx1"/>
                </a:solidFill>
                <a:effectLst/>
                <a:latin typeface="+mn-lt"/>
                <a:ea typeface="+mn-ea"/>
                <a:cs typeface="+mn-cs"/>
              </a:rPr>
              <a:t>prior</a:t>
            </a:r>
            <a:r>
              <a:rPr lang="it-IT" sz="1200" b="0" i="0" u="none" strike="noStrike" kern="1200" dirty="0">
                <a:solidFill>
                  <a:schemeClr val="tx1"/>
                </a:solidFill>
                <a:effectLst/>
                <a:latin typeface="+mn-lt"/>
                <a:ea typeface="+mn-ea"/>
                <a:cs typeface="+mn-cs"/>
              </a:rPr>
              <a:t> information) </a:t>
            </a:r>
          </a:p>
          <a:p>
            <a:r>
              <a:rPr lang="it-IT" sz="1200" b="0" i="0" kern="1200" dirty="0" err="1">
                <a:solidFill>
                  <a:schemeClr val="tx1"/>
                </a:solidFill>
                <a:effectLst/>
                <a:latin typeface="+mn-lt"/>
                <a:ea typeface="+mn-ea"/>
                <a:cs typeface="+mn-cs"/>
              </a:rPr>
              <a:t>Since</a:t>
            </a:r>
            <a:r>
              <a:rPr lang="it-IT" sz="1200" b="0" i="0" kern="1200" dirty="0">
                <a:solidFill>
                  <a:schemeClr val="tx1"/>
                </a:solidFill>
                <a:effectLst/>
                <a:latin typeface="+mn-lt"/>
                <a:ea typeface="+mn-ea"/>
                <a:cs typeface="+mn-cs"/>
              </a:rPr>
              <a:t> g(t) </a:t>
            </a:r>
            <a:r>
              <a:rPr lang="it-IT" sz="1200" b="0" i="0" kern="1200" dirty="0" err="1">
                <a:solidFill>
                  <a:schemeClr val="tx1"/>
                </a:solidFill>
                <a:effectLst/>
                <a:latin typeface="+mn-lt"/>
                <a:ea typeface="+mn-ea"/>
                <a:cs typeface="+mn-cs"/>
              </a:rPr>
              <a:t>will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always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satisfy</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initial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condition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can </a:t>
            </a:r>
            <a:r>
              <a:rPr lang="it-IT" sz="1200" b="0" i="0" kern="1200" dirty="0" err="1">
                <a:solidFill>
                  <a:schemeClr val="tx1"/>
                </a:solidFill>
                <a:effectLst/>
                <a:latin typeface="+mn-lt"/>
                <a:ea typeface="+mn-ea"/>
                <a:cs typeface="+mn-cs"/>
              </a:rPr>
              <a:t>train</a:t>
            </a:r>
            <a:r>
              <a:rPr lang="it-IT" sz="1200" b="0" i="0" kern="1200" dirty="0">
                <a:solidFill>
                  <a:schemeClr val="tx1"/>
                </a:solidFill>
                <a:effectLst/>
                <a:latin typeface="+mn-lt"/>
                <a:ea typeface="+mn-ea"/>
                <a:cs typeface="+mn-cs"/>
              </a:rPr>
              <a:t> g(t) to </a:t>
            </a:r>
            <a:r>
              <a:rPr lang="it-IT" sz="1200" b="0" i="0" kern="1200" dirty="0" err="1">
                <a:solidFill>
                  <a:schemeClr val="tx1"/>
                </a:solidFill>
                <a:effectLst/>
                <a:latin typeface="+mn-lt"/>
                <a:ea typeface="+mn-ea"/>
                <a:cs typeface="+mn-cs"/>
              </a:rPr>
              <a:t>satisfy</a:t>
            </a:r>
            <a:r>
              <a:rPr lang="it-IT" sz="1200" b="0" i="0" kern="1200" dirty="0">
                <a:solidFill>
                  <a:schemeClr val="tx1"/>
                </a:solidFill>
                <a:effectLst/>
                <a:latin typeface="+mn-lt"/>
                <a:ea typeface="+mn-ea"/>
                <a:cs typeface="+mn-cs"/>
              </a:rPr>
              <a:t> the derivative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then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will</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automatically</a:t>
            </a:r>
            <a:r>
              <a:rPr lang="it-IT" sz="1200" b="0" i="0" kern="1200" dirty="0">
                <a:solidFill>
                  <a:schemeClr val="tx1"/>
                </a:solidFill>
                <a:effectLst/>
                <a:latin typeface="+mn-lt"/>
                <a:ea typeface="+mn-ea"/>
                <a:cs typeface="+mn-cs"/>
              </a:rPr>
              <a:t> be a </a:t>
            </a:r>
            <a:r>
              <a:rPr lang="it-IT" sz="1200" b="0" i="0" kern="1200" dirty="0" err="1">
                <a:solidFill>
                  <a:schemeClr val="tx1"/>
                </a:solidFill>
                <a:effectLst/>
                <a:latin typeface="+mn-lt"/>
                <a:ea typeface="+mn-ea"/>
                <a:cs typeface="+mn-cs"/>
              </a:rPr>
              <a:t>solution</a:t>
            </a:r>
            <a:r>
              <a:rPr lang="it-IT" sz="1200" b="0" i="0" kern="1200" dirty="0">
                <a:solidFill>
                  <a:schemeClr val="tx1"/>
                </a:solidFill>
                <a:effectLst/>
                <a:latin typeface="+mn-lt"/>
                <a:ea typeface="+mn-ea"/>
                <a:cs typeface="+mn-cs"/>
              </a:rPr>
              <a:t> to the derivative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In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sense</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a:t>
            </a:r>
            <a:r>
              <a:rPr lang="it-IT" sz="1200" b="0" i="0" kern="1200" dirty="0">
                <a:solidFill>
                  <a:schemeClr val="tx1"/>
                </a:solidFill>
                <a:effectLst/>
                <a:latin typeface="+mn-lt"/>
                <a:ea typeface="+mn-ea"/>
                <a:cs typeface="+mn-cs"/>
              </a:rPr>
              <a:t> can use the </a:t>
            </a:r>
            <a:r>
              <a:rPr lang="it-IT" sz="1200" b="0" i="0" kern="1200" dirty="0" err="1">
                <a:solidFill>
                  <a:schemeClr val="tx1"/>
                </a:solidFill>
                <a:effectLst/>
                <a:latin typeface="+mn-lt"/>
                <a:ea typeface="+mn-ea"/>
                <a:cs typeface="+mn-cs"/>
              </a:rPr>
              <a:t>loss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 </a:t>
            </a: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L(</a:t>
            </a:r>
            <a:r>
              <a:rPr lang="it-IT" sz="1200" b="0" i="0" kern="1200" dirty="0" err="1">
                <a:solidFill>
                  <a:schemeClr val="tx1"/>
                </a:solidFill>
                <a:effectLst/>
                <a:latin typeface="+mn-lt"/>
                <a:ea typeface="+mn-ea"/>
                <a:cs typeface="+mn-cs"/>
              </a:rPr>
              <a:t>p</a:t>
            </a:r>
            <a:r>
              <a:rPr lang="it-IT" sz="1200" b="0" i="0" kern="1200" dirty="0">
                <a:solidFill>
                  <a:schemeClr val="tx1"/>
                </a:solidFill>
                <a:effectLst/>
                <a:latin typeface="+mn-lt"/>
                <a:ea typeface="+mn-ea"/>
                <a:cs typeface="+mn-cs"/>
              </a:rPr>
              <a:t>) = </a:t>
            </a:r>
            <a:r>
              <a:rPr lang="it-IT" sz="1200" b="0" i="0" kern="1200" dirty="0" err="1">
                <a:solidFill>
                  <a:schemeClr val="tx1"/>
                </a:solidFill>
                <a:effectLst/>
                <a:latin typeface="+mn-lt"/>
                <a:ea typeface="+mn-ea"/>
                <a:cs typeface="+mn-cs"/>
              </a:rPr>
              <a:t>sum_i</a:t>
            </a:r>
            <a:r>
              <a:rPr lang="it-IT" sz="1200" b="0" i="0" kern="1200" dirty="0">
                <a:solidFill>
                  <a:schemeClr val="tx1"/>
                </a:solidFill>
                <a:effectLst/>
                <a:latin typeface="+mn-lt"/>
                <a:ea typeface="+mn-ea"/>
                <a:cs typeface="+mn-cs"/>
              </a:rPr>
              <a:t> </a:t>
            </a:r>
          </a:p>
          <a:p>
            <a:endParaRPr lang="it-IT" sz="1200" b="0" i="0" kern="1200" dirty="0">
              <a:solidFill>
                <a:schemeClr val="tx1"/>
              </a:solidFill>
              <a:effectLst/>
              <a:latin typeface="+mn-lt"/>
              <a:ea typeface="+mn-ea"/>
              <a:cs typeface="+mn-cs"/>
            </a:endParaRPr>
          </a:p>
          <a:p>
            <a:r>
              <a:rPr lang="it-IT" sz="1200" b="0" i="0" kern="1200" dirty="0" err="1">
                <a:solidFill>
                  <a:schemeClr val="tx1"/>
                </a:solidFill>
                <a:effectLst/>
                <a:latin typeface="+mn-lt"/>
                <a:ea typeface="+mn-ea"/>
                <a:cs typeface="+mn-cs"/>
              </a:rPr>
              <a:t>where</a:t>
            </a:r>
            <a:r>
              <a:rPr lang="it-IT" sz="1200" b="0" i="0" kern="1200" dirty="0">
                <a:solidFill>
                  <a:schemeClr val="tx1"/>
                </a:solidFill>
                <a:effectLst/>
                <a:latin typeface="+mn-lt"/>
                <a:ea typeface="+mn-ea"/>
                <a:cs typeface="+mn-cs"/>
              </a:rPr>
              <a:t> </a:t>
            </a:r>
            <a:r>
              <a:rPr lang="it-IT" sz="1200" b="0" i="0" u="none" strike="noStrike" kern="1200" dirty="0" err="1">
                <a:solidFill>
                  <a:schemeClr val="tx1"/>
                </a:solidFill>
                <a:effectLst/>
                <a:latin typeface="+mn-lt"/>
                <a:ea typeface="+mn-ea"/>
                <a:cs typeface="+mn-cs"/>
              </a:rPr>
              <a:t>p</a:t>
            </a:r>
            <a:r>
              <a:rPr lang="it-IT" sz="1200" b="0" i="0" kern="1200" dirty="0">
                <a:solidFill>
                  <a:schemeClr val="tx1"/>
                </a:solidFill>
                <a:effectLst/>
                <a:latin typeface="+mn-lt"/>
                <a:ea typeface="+mn-ea"/>
                <a:cs typeface="+mn-cs"/>
              </a:rPr>
              <a:t> are the </a:t>
            </a:r>
            <a:r>
              <a:rPr lang="it-IT" sz="1200" b="0" i="0" kern="1200" dirty="0" err="1">
                <a:solidFill>
                  <a:schemeClr val="tx1"/>
                </a:solidFill>
                <a:effectLst/>
                <a:latin typeface="+mn-lt"/>
                <a:ea typeface="+mn-ea"/>
                <a:cs typeface="+mn-cs"/>
              </a:rPr>
              <a:t>parameters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define</a:t>
            </a:r>
            <a:r>
              <a:rPr lang="it-IT" sz="1200" b="0" i="0" kern="1200" dirty="0">
                <a:solidFill>
                  <a:schemeClr val="tx1"/>
                </a:solidFill>
                <a:effectLst/>
                <a:latin typeface="+mn-lt"/>
                <a:ea typeface="+mn-ea"/>
                <a:cs typeface="+mn-cs"/>
              </a:rPr>
              <a:t> </a:t>
            </a:r>
            <a:r>
              <a:rPr lang="it-IT" sz="1200" b="0" i="0" u="none" strike="noStrike" kern="1200" dirty="0">
                <a:solidFill>
                  <a:schemeClr val="tx1"/>
                </a:solidFill>
                <a:effectLst/>
                <a:latin typeface="+mn-lt"/>
                <a:ea typeface="+mn-ea"/>
                <a:cs typeface="+mn-cs"/>
              </a:rPr>
              <a:t>gg</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which</a:t>
            </a:r>
            <a:r>
              <a:rPr lang="it-IT" sz="1200" b="0" i="0" kern="1200" dirty="0">
                <a:solidFill>
                  <a:schemeClr val="tx1"/>
                </a:solidFill>
                <a:effectLst/>
                <a:latin typeface="+mn-lt"/>
                <a:ea typeface="+mn-ea"/>
                <a:cs typeface="+mn-cs"/>
              </a:rPr>
              <a:t> in turn are the </a:t>
            </a:r>
            <a:r>
              <a:rPr lang="it-IT" sz="1200" b="0" i="0" kern="1200" dirty="0" err="1">
                <a:solidFill>
                  <a:schemeClr val="tx1"/>
                </a:solidFill>
                <a:effectLst/>
                <a:latin typeface="+mn-lt"/>
                <a:ea typeface="+mn-ea"/>
                <a:cs typeface="+mn-cs"/>
              </a:rPr>
              <a:t>parameters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which</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define</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neural</a:t>
            </a:r>
            <a:r>
              <a:rPr lang="it-IT" sz="1200" b="0" i="0" kern="1200" dirty="0">
                <a:solidFill>
                  <a:schemeClr val="tx1"/>
                </a:solidFill>
                <a:effectLst/>
                <a:latin typeface="+mn-lt"/>
                <a:ea typeface="+mn-ea"/>
                <a:cs typeface="+mn-cs"/>
              </a:rPr>
              <a:t> network </a:t>
            </a:r>
            <a:r>
              <a:rPr lang="it-IT" sz="1200" b="0" i="0" u="none" strike="noStrike" kern="1200" dirty="0">
                <a:solidFill>
                  <a:schemeClr val="tx1"/>
                </a:solidFill>
                <a:effectLst/>
                <a:latin typeface="+mn-lt"/>
                <a:ea typeface="+mn-ea"/>
                <a:cs typeface="+mn-cs"/>
              </a:rPr>
              <a:t>NN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that</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define</a:t>
            </a:r>
            <a:r>
              <a:rPr lang="it-IT" sz="1200" b="0" i="0" kern="1200" dirty="0">
                <a:solidFill>
                  <a:schemeClr val="tx1"/>
                </a:solidFill>
                <a:effectLst/>
                <a:latin typeface="+mn-lt"/>
                <a:ea typeface="+mn-ea"/>
                <a:cs typeface="+mn-cs"/>
              </a:rPr>
              <a:t> </a:t>
            </a:r>
            <a:r>
              <a:rPr lang="it-IT" sz="1200" b="0" i="0" u="none" strike="noStrike" kern="1200" dirty="0">
                <a:solidFill>
                  <a:schemeClr val="tx1"/>
                </a:solidFill>
                <a:effectLst/>
                <a:latin typeface="+mn-lt"/>
                <a:ea typeface="+mn-ea"/>
                <a:cs typeface="+mn-cs"/>
              </a:rPr>
              <a:t>g</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Thus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this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reduces</a:t>
            </a:r>
            <a:r>
              <a:rPr lang="it-IT" sz="1200" b="0" i="0" kern="1200" dirty="0">
                <a:solidFill>
                  <a:schemeClr val="tx1"/>
                </a:solidFill>
                <a:effectLst/>
                <a:latin typeface="+mn-lt"/>
                <a:ea typeface="+mn-ea"/>
                <a:cs typeface="+mn-cs"/>
              </a:rPr>
              <a:t> down, once </a:t>
            </a:r>
            <a:r>
              <a:rPr lang="it-IT" sz="1200" b="0" i="0" kern="1200" dirty="0" err="1">
                <a:solidFill>
                  <a:schemeClr val="tx1"/>
                </a:solidFill>
                <a:effectLst/>
                <a:latin typeface="+mn-lt"/>
                <a:ea typeface="+mn-ea"/>
                <a:cs typeface="+mn-cs"/>
              </a:rPr>
              <a:t>again</a:t>
            </a:r>
            <a:r>
              <a:rPr lang="it-IT" sz="1200" b="0" i="0" kern="1200" dirty="0">
                <a:solidFill>
                  <a:schemeClr val="tx1"/>
                </a:solidFill>
                <a:effectLst/>
                <a:latin typeface="+mn-lt"/>
                <a:ea typeface="+mn-ea"/>
                <a:cs typeface="+mn-cs"/>
              </a:rPr>
              <a:t>, to </a:t>
            </a:r>
            <a:r>
              <a:rPr lang="it-IT" sz="1200" b="0" i="0" kern="1200" dirty="0" err="1">
                <a:solidFill>
                  <a:schemeClr val="tx1"/>
                </a:solidFill>
                <a:effectLst/>
                <a:latin typeface="+mn-lt"/>
                <a:ea typeface="+mn-ea"/>
                <a:cs typeface="+mn-cs"/>
              </a:rPr>
              <a:t>simply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finding</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weights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which</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minimize</a:t>
            </a:r>
            <a:r>
              <a:rPr lang="it-IT" sz="1200" b="0" i="0" kern="1200" dirty="0">
                <a:solidFill>
                  <a:schemeClr val="tx1"/>
                </a:solidFill>
                <a:effectLst/>
                <a:latin typeface="+mn-lt"/>
                <a:ea typeface="+mn-ea"/>
                <a:cs typeface="+mn-cs"/>
              </a:rPr>
              <a:t> a </a:t>
            </a:r>
            <a:r>
              <a:rPr lang="it-IT" sz="1200" b="0" i="0" kern="1200" dirty="0" err="1">
                <a:solidFill>
                  <a:schemeClr val="tx1"/>
                </a:solidFill>
                <a:effectLst/>
                <a:latin typeface="+mn-lt"/>
                <a:ea typeface="+mn-ea"/>
                <a:cs typeface="+mn-cs"/>
              </a:rPr>
              <a:t>loss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function</a:t>
            </a:r>
            <a:r>
              <a:rPr lang="it-IT" sz="1200" b="0" i="0" kern="1200" dirty="0">
                <a:solidFill>
                  <a:schemeClr val="tx1"/>
                </a:solidFill>
                <a:effectLst/>
                <a:latin typeface="+mn-lt"/>
                <a:ea typeface="+mn-ea"/>
                <a:cs typeface="+mn-cs"/>
              </a:rPr>
              <a:t>!</a:t>
            </a:r>
          </a:p>
          <a:p>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br>
              <a:rPr lang="it-IT" dirty="0"/>
            </a:br>
            <a:endParaRPr lang="it-IT" dirty="0"/>
          </a:p>
          <a:p>
            <a:endParaRPr lang="it-IT" dirty="0"/>
          </a:p>
        </p:txBody>
      </p:sp>
      <p:sp>
        <p:nvSpPr>
          <p:cNvPr id="4" name="Slide Number Placeholder 3"/>
          <p:cNvSpPr>
            <a:spLocks noGrp="1"/>
          </p:cNvSpPr>
          <p:nvPr>
            <p:ph type="sldNum" sz="quarter" idx="5"/>
          </p:nvPr>
        </p:nvSpPr>
        <p:spPr/>
        <p:txBody>
          <a:bodyPr/>
          <a:lstStyle/>
          <a:p>
            <a:fld id="{EA6754E5-F4EA-E441-AB1E-106E29242456}" type="slidenum">
              <a:rPr lang="it-IT" smtClean="0"/>
              <a:t>8</a:t>
            </a:fld>
            <a:endParaRPr lang="it-IT"/>
          </a:p>
        </p:txBody>
      </p:sp>
    </p:spTree>
    <p:extLst>
      <p:ext uri="{BB962C8B-B14F-4D97-AF65-F5344CB8AC3E}">
        <p14:creationId xmlns:p14="http://schemas.microsoft.com/office/powerpoint/2010/main" val="1702381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We</a:t>
            </a:r>
            <a:r>
              <a:rPr lang="it-IT" dirty="0"/>
              <a:t> </a:t>
            </a:r>
            <a:r>
              <a:rPr lang="it-IT" dirty="0" err="1"/>
              <a:t>have</a:t>
            </a:r>
            <a:r>
              <a:rPr lang="it-IT" dirty="0"/>
              <a:t> </a:t>
            </a:r>
            <a:r>
              <a:rPr lang="it-IT" dirty="0" err="1"/>
              <a:t>replaced</a:t>
            </a:r>
            <a:r>
              <a:rPr lang="it-IT" dirty="0"/>
              <a:t> the </a:t>
            </a:r>
            <a:r>
              <a:rPr lang="it-IT" dirty="0" err="1"/>
              <a:t>numerical</a:t>
            </a:r>
            <a:r>
              <a:rPr lang="it-IT" dirty="0"/>
              <a:t> </a:t>
            </a:r>
            <a:r>
              <a:rPr lang="it-IT" dirty="0" err="1"/>
              <a:t>solvers</a:t>
            </a:r>
            <a:r>
              <a:rPr lang="it-IT" dirty="0"/>
              <a:t> with a </a:t>
            </a:r>
            <a:r>
              <a:rPr lang="it-IT" dirty="0" err="1"/>
              <a:t>profoundly</a:t>
            </a:r>
            <a:r>
              <a:rPr lang="it-IT" dirty="0"/>
              <a:t> </a:t>
            </a:r>
            <a:r>
              <a:rPr lang="it-IT" dirty="0" err="1"/>
              <a:t>different</a:t>
            </a:r>
            <a:r>
              <a:rPr lang="it-IT" dirty="0"/>
              <a:t> </a:t>
            </a:r>
            <a:r>
              <a:rPr lang="it-IT" dirty="0" err="1"/>
              <a:t>approach</a:t>
            </a:r>
            <a:r>
              <a:rPr lang="it-IT" dirty="0"/>
              <a:t>, by </a:t>
            </a:r>
            <a:r>
              <a:rPr lang="it-IT" dirty="0" err="1"/>
              <a:t>employing</a:t>
            </a:r>
            <a:r>
              <a:rPr lang="it-IT" dirty="0"/>
              <a:t> the </a:t>
            </a:r>
            <a:r>
              <a:rPr lang="it-IT" dirty="0" err="1"/>
              <a:t>recently</a:t>
            </a:r>
            <a:r>
              <a:rPr lang="it-IT" dirty="0"/>
              <a:t> </a:t>
            </a:r>
            <a:r>
              <a:rPr lang="it-IT" dirty="0" err="1"/>
              <a:t>developed</a:t>
            </a:r>
            <a:r>
              <a:rPr lang="it-IT" dirty="0"/>
              <a:t> Julia </a:t>
            </a:r>
            <a:r>
              <a:rPr lang="it-IT" dirty="0" err="1"/>
              <a:t>packages</a:t>
            </a:r>
            <a:r>
              <a:rPr lang="it-IT" dirty="0"/>
              <a:t> </a:t>
            </a:r>
            <a:r>
              <a:rPr lang="it-IT" dirty="0" err="1"/>
              <a:t>NeuralPDE.jl</a:t>
            </a:r>
            <a:r>
              <a:rPr lang="it-IT" dirty="0"/>
              <a:t> and </a:t>
            </a:r>
            <a:r>
              <a:rPr lang="it-IT" dirty="0" err="1"/>
              <a:t>DiffEqFlux.jl</a:t>
            </a:r>
            <a:r>
              <a:rPr lang="it-IT" dirty="0"/>
              <a:t> </a:t>
            </a:r>
            <a:r>
              <a:rPr lang="it-IT" dirty="0" err="1"/>
              <a:t>which</a:t>
            </a:r>
            <a:r>
              <a:rPr lang="it-IT" dirty="0"/>
              <a:t> </a:t>
            </a:r>
            <a:r>
              <a:rPr lang="it-IT" dirty="0" err="1"/>
              <a:t>support</a:t>
            </a:r>
            <a:r>
              <a:rPr lang="it-IT" dirty="0"/>
              <a:t> </a:t>
            </a:r>
            <a:r>
              <a:rPr lang="it-IT" dirty="0" err="1"/>
              <a:t>Physics</a:t>
            </a:r>
            <a:r>
              <a:rPr lang="it-IT" dirty="0"/>
              <a:t> </a:t>
            </a:r>
            <a:r>
              <a:rPr lang="it-IT" dirty="0" err="1"/>
              <a:t>Informed</a:t>
            </a:r>
            <a:r>
              <a:rPr lang="it-IT" dirty="0"/>
              <a:t> </a:t>
            </a:r>
            <a:r>
              <a:rPr lang="it-IT" dirty="0" err="1"/>
              <a:t>Neural</a:t>
            </a:r>
            <a:r>
              <a:rPr lang="it-IT" dirty="0"/>
              <a:t> Networks. </a:t>
            </a:r>
          </a:p>
          <a:p>
            <a:endParaRPr lang="it-IT" dirty="0"/>
          </a:p>
          <a:p>
            <a:r>
              <a:rPr lang="it-IT" dirty="0"/>
              <a:t>The </a:t>
            </a:r>
            <a:r>
              <a:rPr lang="it-IT" dirty="0" err="1"/>
              <a:t>underlying</a:t>
            </a:r>
            <a:r>
              <a:rPr lang="it-IT" dirty="0"/>
              <a:t> </a:t>
            </a:r>
            <a:r>
              <a:rPr lang="it-IT" dirty="0" err="1"/>
              <a:t>architecture</a:t>
            </a:r>
            <a:r>
              <a:rPr lang="it-IT" dirty="0"/>
              <a:t> can be </a:t>
            </a:r>
            <a:r>
              <a:rPr lang="it-IT" dirty="0" err="1"/>
              <a:t>summarized</a:t>
            </a:r>
            <a:r>
              <a:rPr lang="it-IT" dirty="0"/>
              <a:t> by the </a:t>
            </a:r>
            <a:r>
              <a:rPr lang="it-IT" dirty="0" err="1"/>
              <a:t>following</a:t>
            </a:r>
            <a:r>
              <a:rPr lang="it-IT" dirty="0"/>
              <a:t> </a:t>
            </a:r>
            <a:r>
              <a:rPr lang="it-IT" dirty="0" err="1"/>
              <a:t>steps</a:t>
            </a:r>
            <a:r>
              <a:rPr lang="it-IT" dirty="0"/>
              <a:t>. </a:t>
            </a:r>
            <a:r>
              <a:rPr lang="it-IT" dirty="0" err="1"/>
              <a:t>Let’s</a:t>
            </a:r>
            <a:r>
              <a:rPr lang="it-IT" dirty="0"/>
              <a:t> put </a:t>
            </a:r>
            <a:r>
              <a:rPr lang="it-IT" dirty="0" err="1"/>
              <a:t>ourselves</a:t>
            </a:r>
            <a:r>
              <a:rPr lang="it-IT" dirty="0"/>
              <a:t> in the </a:t>
            </a:r>
            <a:r>
              <a:rPr lang="it-IT" dirty="0" err="1"/>
              <a:t>most</a:t>
            </a:r>
            <a:r>
              <a:rPr lang="it-IT" dirty="0"/>
              <a:t> general case, </a:t>
            </a:r>
            <a:r>
              <a:rPr lang="it-IT" dirty="0" err="1"/>
              <a:t>where</a:t>
            </a:r>
            <a:r>
              <a:rPr lang="it-IT" dirty="0"/>
              <a:t> </a:t>
            </a:r>
            <a:r>
              <a:rPr lang="it-IT" dirty="0" err="1"/>
              <a:t>we</a:t>
            </a:r>
            <a:r>
              <a:rPr lang="it-IT" dirty="0"/>
              <a:t> </a:t>
            </a:r>
            <a:r>
              <a:rPr lang="it-IT" dirty="0" err="1"/>
              <a:t>want</a:t>
            </a:r>
            <a:r>
              <a:rPr lang="it-IT" dirty="0"/>
              <a:t> to </a:t>
            </a:r>
            <a:r>
              <a:rPr lang="it-IT" dirty="0" err="1"/>
              <a:t>find</a:t>
            </a:r>
            <a:r>
              <a:rPr lang="it-IT" dirty="0"/>
              <a:t> m+1 target </a:t>
            </a:r>
            <a:r>
              <a:rPr lang="it-IT" dirty="0" err="1"/>
              <a:t>functions</a:t>
            </a:r>
            <a:r>
              <a:rPr lang="it-IT" dirty="0"/>
              <a:t> [u_0, …, </a:t>
            </a:r>
            <a:r>
              <a:rPr lang="it-IT" dirty="0" err="1"/>
              <a:t>u_m</a:t>
            </a:r>
            <a:r>
              <a:rPr lang="it-IT" dirty="0"/>
              <a:t>] </a:t>
            </a:r>
            <a:r>
              <a:rPr lang="it-IT" dirty="0" err="1"/>
              <a:t>which</a:t>
            </a:r>
            <a:r>
              <a:rPr lang="it-IT" dirty="0"/>
              <a:t> </a:t>
            </a:r>
            <a:r>
              <a:rPr lang="it-IT" dirty="0" err="1"/>
              <a:t>satisfy</a:t>
            </a:r>
            <a:r>
              <a:rPr lang="it-IT" dirty="0"/>
              <a:t> a </a:t>
            </a:r>
            <a:r>
              <a:rPr lang="it-IT" dirty="0" err="1"/>
              <a:t>system</a:t>
            </a:r>
            <a:r>
              <a:rPr lang="it-IT" dirty="0"/>
              <a:t> of </a:t>
            </a:r>
            <a:r>
              <a:rPr lang="it-IT" dirty="0" err="1"/>
              <a:t>n</a:t>
            </a:r>
            <a:r>
              <a:rPr lang="it-IT" dirty="0"/>
              <a:t> </a:t>
            </a:r>
            <a:r>
              <a:rPr lang="it-IT" dirty="0" err="1"/>
              <a:t>PDEs</a:t>
            </a:r>
            <a:r>
              <a:rPr lang="it-IT" dirty="0"/>
              <a:t>. </a:t>
            </a:r>
            <a:r>
              <a:rPr lang="it-IT" dirty="0" err="1"/>
              <a:t>We</a:t>
            </a:r>
            <a:r>
              <a:rPr lang="it-IT" dirty="0"/>
              <a:t> first </a:t>
            </a:r>
            <a:r>
              <a:rPr lang="it-IT" dirty="0" err="1"/>
              <a:t>construct</a:t>
            </a:r>
            <a:r>
              <a:rPr lang="it-IT" dirty="0"/>
              <a:t> a surrogate </a:t>
            </a:r>
            <a:r>
              <a:rPr lang="it-IT" dirty="0" err="1"/>
              <a:t>solution</a:t>
            </a:r>
            <a:r>
              <a:rPr lang="it-IT" dirty="0"/>
              <a:t> to u(x) </a:t>
            </a:r>
            <a:r>
              <a:rPr lang="it-IT" dirty="0" err="1"/>
              <a:t>as</a:t>
            </a:r>
            <a:r>
              <a:rPr lang="it-IT" dirty="0"/>
              <a:t> a </a:t>
            </a:r>
            <a:r>
              <a:rPr lang="it-IT" dirty="0" err="1"/>
              <a:t>neural</a:t>
            </a:r>
            <a:r>
              <a:rPr lang="it-IT" dirty="0"/>
              <a:t> network </a:t>
            </a:r>
            <a:r>
              <a:rPr lang="it-IT" dirty="0" err="1"/>
              <a:t>u_hat</a:t>
            </a:r>
            <a:r>
              <a:rPr lang="it-IT" dirty="0"/>
              <a:t>(x;\theta) with </a:t>
            </a:r>
            <a:r>
              <a:rPr lang="it-IT" dirty="0" err="1"/>
              <a:t>n</a:t>
            </a:r>
            <a:r>
              <a:rPr lang="it-IT" dirty="0"/>
              <a:t> </a:t>
            </a:r>
            <a:r>
              <a:rPr lang="it-IT" dirty="0" err="1"/>
              <a:t>inputs</a:t>
            </a:r>
            <a:r>
              <a:rPr lang="it-IT" dirty="0"/>
              <a:t> and m </a:t>
            </a:r>
            <a:r>
              <a:rPr lang="it-IT" dirty="0" err="1"/>
              <a:t>outputs</a:t>
            </a:r>
            <a:r>
              <a:rPr lang="it-IT" dirty="0"/>
              <a:t> and </a:t>
            </a:r>
            <a:r>
              <a:rPr lang="it-IT" dirty="0" err="1"/>
              <a:t>parameters</a:t>
            </a:r>
            <a:r>
              <a:rPr lang="it-IT" dirty="0"/>
              <a:t> \theta; </a:t>
            </a:r>
            <a:r>
              <a:rPr lang="it-IT" dirty="0" err="1"/>
              <a:t>since</a:t>
            </a:r>
            <a:r>
              <a:rPr lang="it-IT" dirty="0"/>
              <a:t> a </a:t>
            </a:r>
            <a:r>
              <a:rPr lang="it-IT" dirty="0" err="1"/>
              <a:t>neural</a:t>
            </a:r>
            <a:r>
              <a:rPr lang="it-IT" dirty="0"/>
              <a:t> network </a:t>
            </a:r>
            <a:r>
              <a:rPr lang="it-IT" dirty="0" err="1"/>
              <a:t>is</a:t>
            </a:r>
            <a:r>
              <a:rPr lang="it-IT" dirty="0"/>
              <a:t> </a:t>
            </a:r>
            <a:r>
              <a:rPr lang="it-IT" dirty="0" err="1"/>
              <a:t>mathematically</a:t>
            </a:r>
            <a:r>
              <a:rPr lang="it-IT" dirty="0"/>
              <a:t> a composite </a:t>
            </a:r>
            <a:r>
              <a:rPr lang="it-IT" dirty="0" err="1"/>
              <a:t>function</a:t>
            </a:r>
            <a:r>
              <a:rPr lang="it-IT" dirty="0"/>
              <a:t>, the </a:t>
            </a:r>
            <a:r>
              <a:rPr lang="it-IT" dirty="0" err="1"/>
              <a:t>derivaties</a:t>
            </a:r>
            <a:r>
              <a:rPr lang="it-IT" dirty="0"/>
              <a:t> of u with </a:t>
            </a:r>
            <a:r>
              <a:rPr lang="it-IT" dirty="0" err="1"/>
              <a:t>respect</a:t>
            </a:r>
            <a:r>
              <a:rPr lang="it-IT" dirty="0"/>
              <a:t> to </a:t>
            </a:r>
            <a:r>
              <a:rPr lang="it-IT" dirty="0" err="1"/>
              <a:t>its</a:t>
            </a:r>
            <a:r>
              <a:rPr lang="it-IT" dirty="0"/>
              <a:t> input can be </a:t>
            </a:r>
            <a:r>
              <a:rPr lang="it-IT" dirty="0" err="1"/>
              <a:t>evaluated</a:t>
            </a:r>
            <a:r>
              <a:rPr lang="it-IT" dirty="0"/>
              <a:t> by </a:t>
            </a:r>
            <a:r>
              <a:rPr lang="it-IT" dirty="0" err="1"/>
              <a:t>applying</a:t>
            </a:r>
            <a:r>
              <a:rPr lang="it-IT" dirty="0"/>
              <a:t> the </a:t>
            </a:r>
            <a:r>
              <a:rPr lang="it-IT" dirty="0" err="1"/>
              <a:t>chain</a:t>
            </a:r>
            <a:r>
              <a:rPr lang="it-IT" dirty="0"/>
              <a:t> </a:t>
            </a:r>
            <a:r>
              <a:rPr lang="it-IT" dirty="0" err="1"/>
              <a:t>rule</a:t>
            </a:r>
            <a:r>
              <a:rPr lang="it-IT" dirty="0"/>
              <a:t> for </a:t>
            </a:r>
            <a:r>
              <a:rPr lang="it-IT" dirty="0" err="1"/>
              <a:t>differentiating</a:t>
            </a:r>
            <a:r>
              <a:rPr lang="it-IT" dirty="0"/>
              <a:t> </a:t>
            </a:r>
            <a:r>
              <a:rPr lang="it-IT" dirty="0" err="1"/>
              <a:t>compositions</a:t>
            </a:r>
            <a:r>
              <a:rPr lang="it-IT" dirty="0"/>
              <a:t> of </a:t>
            </a:r>
            <a:r>
              <a:rPr lang="it-IT" dirty="0" err="1"/>
              <a:t>functions</a:t>
            </a:r>
            <a:r>
              <a:rPr lang="it-IT" dirty="0"/>
              <a:t> </a:t>
            </a:r>
            <a:r>
              <a:rPr lang="it-IT" dirty="0" err="1"/>
              <a:t>using</a:t>
            </a:r>
            <a:r>
              <a:rPr lang="it-IT" dirty="0"/>
              <a:t> </a:t>
            </a:r>
            <a:r>
              <a:rPr lang="it-IT" dirty="0" err="1"/>
              <a:t>automatic</a:t>
            </a:r>
            <a:r>
              <a:rPr lang="it-IT" dirty="0"/>
              <a:t> </a:t>
            </a:r>
            <a:r>
              <a:rPr lang="it-IT" dirty="0" err="1"/>
              <a:t>differentiation</a:t>
            </a:r>
            <a:r>
              <a:rPr lang="it-IT" dirty="0"/>
              <a:t> (AD). </a:t>
            </a:r>
            <a:br>
              <a:rPr lang="it-IT" dirty="0"/>
            </a:br>
            <a:endParaRPr lang="it-IT" dirty="0"/>
          </a:p>
          <a:p>
            <a:r>
              <a:rPr lang="it-IT" dirty="0" err="1"/>
              <a:t>Then</a:t>
            </a:r>
            <a:r>
              <a:rPr lang="it-IT" dirty="0"/>
              <a:t> </a:t>
            </a:r>
            <a:r>
              <a:rPr lang="it-IT" dirty="0" err="1"/>
              <a:t>we</a:t>
            </a:r>
            <a:r>
              <a:rPr lang="it-IT" dirty="0"/>
              <a:t> </a:t>
            </a:r>
            <a:r>
              <a:rPr lang="it-IT" dirty="0" err="1"/>
              <a:t>need</a:t>
            </a:r>
            <a:r>
              <a:rPr lang="it-IT" dirty="0"/>
              <a:t> to </a:t>
            </a:r>
            <a:r>
              <a:rPr lang="it-IT" dirty="0" err="1"/>
              <a:t>define</a:t>
            </a:r>
            <a:r>
              <a:rPr lang="it-IT" dirty="0"/>
              <a:t> a </a:t>
            </a:r>
            <a:r>
              <a:rPr lang="it-IT" dirty="0" err="1"/>
              <a:t>loss</a:t>
            </a:r>
            <a:r>
              <a:rPr lang="it-IT" dirty="0"/>
              <a:t> </a:t>
            </a:r>
            <a:r>
              <a:rPr lang="it-IT" dirty="0" err="1"/>
              <a:t>function</a:t>
            </a:r>
            <a:r>
              <a:rPr lang="it-IT" dirty="0"/>
              <a:t> in </a:t>
            </a:r>
            <a:r>
              <a:rPr lang="it-IT" dirty="0" err="1"/>
              <a:t>order</a:t>
            </a:r>
            <a:r>
              <a:rPr lang="it-IT" dirty="0"/>
              <a:t> to </a:t>
            </a:r>
            <a:r>
              <a:rPr lang="it-IT" dirty="0" err="1"/>
              <a:t>calculate</a:t>
            </a:r>
            <a:r>
              <a:rPr lang="it-IT" dirty="0"/>
              <a:t> the </a:t>
            </a:r>
            <a:r>
              <a:rPr lang="it-IT" dirty="0" err="1"/>
              <a:t>discrepancy</a:t>
            </a:r>
            <a:r>
              <a:rPr lang="it-IT" dirty="0"/>
              <a:t> </a:t>
            </a:r>
            <a:r>
              <a:rPr lang="it-IT" dirty="0" err="1"/>
              <a:t>between</a:t>
            </a:r>
            <a:r>
              <a:rPr lang="it-IT" dirty="0"/>
              <a:t> </a:t>
            </a:r>
            <a:r>
              <a:rPr lang="it-IT" dirty="0" err="1"/>
              <a:t>u_s</a:t>
            </a:r>
            <a:r>
              <a:rPr lang="it-IT" dirty="0"/>
              <a:t> and the </a:t>
            </a:r>
            <a:r>
              <a:rPr lang="it-IT" dirty="0" err="1"/>
              <a:t>outputs</a:t>
            </a:r>
            <a:r>
              <a:rPr lang="it-IT" dirty="0"/>
              <a:t> of the </a:t>
            </a:r>
            <a:r>
              <a:rPr lang="it-IT" dirty="0" err="1"/>
              <a:t>neural</a:t>
            </a:r>
            <a:r>
              <a:rPr lang="it-IT" dirty="0"/>
              <a:t> network, </a:t>
            </a:r>
            <a:r>
              <a:rPr lang="it-IT" dirty="0" err="1"/>
              <a:t>this</a:t>
            </a:r>
            <a:r>
              <a:rPr lang="it-IT" dirty="0"/>
              <a:t> </a:t>
            </a:r>
            <a:r>
              <a:rPr lang="it-IT" dirty="0" err="1"/>
              <a:t>is</a:t>
            </a:r>
            <a:r>
              <a:rPr lang="it-IT" dirty="0"/>
              <a:t> </a:t>
            </a:r>
            <a:r>
              <a:rPr lang="it-IT" dirty="0" err="1"/>
              <a:t>where</a:t>
            </a:r>
            <a:r>
              <a:rPr lang="it-IT" dirty="0"/>
              <a:t> </a:t>
            </a:r>
            <a:r>
              <a:rPr lang="it-IT" dirty="0" err="1"/>
              <a:t>we</a:t>
            </a:r>
            <a:r>
              <a:rPr lang="it-IT" dirty="0"/>
              <a:t> force </a:t>
            </a:r>
            <a:r>
              <a:rPr lang="it-IT" dirty="0" err="1"/>
              <a:t>our</a:t>
            </a:r>
            <a:r>
              <a:rPr lang="it-IT" dirty="0"/>
              <a:t> network to </a:t>
            </a:r>
            <a:r>
              <a:rPr lang="it-IT" dirty="0" err="1"/>
              <a:t>satisfy</a:t>
            </a:r>
            <a:r>
              <a:rPr lang="it-IT" dirty="0"/>
              <a:t> the </a:t>
            </a:r>
            <a:r>
              <a:rPr lang="it-IT" dirty="0" err="1"/>
              <a:t>physics</a:t>
            </a:r>
            <a:r>
              <a:rPr lang="it-IT" dirty="0"/>
              <a:t> </a:t>
            </a:r>
            <a:r>
              <a:rPr lang="it-IT" dirty="0" err="1"/>
              <a:t>imposed</a:t>
            </a:r>
            <a:r>
              <a:rPr lang="it-IT" dirty="0"/>
              <a:t> by the </a:t>
            </a:r>
            <a:r>
              <a:rPr lang="it-IT" dirty="0" err="1"/>
              <a:t>PDEs</a:t>
            </a:r>
            <a:r>
              <a:rPr lang="it-IT"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The </a:t>
            </a:r>
            <a:r>
              <a:rPr lang="it-IT" dirty="0" err="1"/>
              <a:t>loss</a:t>
            </a:r>
            <a:r>
              <a:rPr lang="it-IT" dirty="0"/>
              <a:t> </a:t>
            </a:r>
            <a:r>
              <a:rPr lang="it-IT" dirty="0" err="1"/>
              <a:t>function</a:t>
            </a:r>
            <a:r>
              <a:rPr lang="it-IT" dirty="0"/>
              <a:t> </a:t>
            </a:r>
            <a:r>
              <a:rPr lang="it-IT" dirty="0" err="1"/>
              <a:t>is</a:t>
            </a:r>
            <a:r>
              <a:rPr lang="it-IT" dirty="0"/>
              <a:t> made up of </a:t>
            </a:r>
            <a:r>
              <a:rPr lang="it-IT" dirty="0" err="1"/>
              <a:t>two</a:t>
            </a:r>
            <a:r>
              <a:rPr lang="it-IT" dirty="0"/>
              <a:t> </a:t>
            </a:r>
            <a:r>
              <a:rPr lang="it-IT" dirty="0" err="1"/>
              <a:t>parts</a:t>
            </a:r>
            <a:r>
              <a:rPr lang="it-IT" dirty="0"/>
              <a:t>: the </a:t>
            </a:r>
            <a:r>
              <a:rPr lang="it-IT" dirty="0" err="1"/>
              <a:t>former</a:t>
            </a:r>
            <a:r>
              <a:rPr lang="it-IT" dirty="0"/>
              <a:t> </a:t>
            </a:r>
            <a:r>
              <a:rPr lang="it-IT" dirty="0" err="1"/>
              <a:t>minimizing</a:t>
            </a:r>
            <a:r>
              <a:rPr lang="it-IT" dirty="0"/>
              <a:t> the L^2 </a:t>
            </a:r>
            <a:r>
              <a:rPr lang="it-IT" dirty="0" err="1"/>
              <a:t>norm</a:t>
            </a:r>
            <a:r>
              <a:rPr lang="it-IT" dirty="0"/>
              <a:t> </a:t>
            </a:r>
            <a:r>
              <a:rPr lang="it-IT" dirty="0" err="1"/>
              <a:t>referred</a:t>
            </a:r>
            <a:r>
              <a:rPr lang="it-IT" dirty="0"/>
              <a:t> to the PDE </a:t>
            </a:r>
            <a:r>
              <a:rPr lang="it-IT" dirty="0" err="1"/>
              <a:t>definition</a:t>
            </a:r>
            <a:r>
              <a:rPr lang="it-IT" dirty="0"/>
              <a:t> and the </a:t>
            </a:r>
            <a:r>
              <a:rPr lang="it-IT" dirty="0" err="1"/>
              <a:t>latter</a:t>
            </a:r>
            <a:r>
              <a:rPr lang="it-IT" dirty="0"/>
              <a:t> </a:t>
            </a:r>
            <a:r>
              <a:rPr lang="it-IT" dirty="0" err="1"/>
              <a:t>minimizing</a:t>
            </a:r>
            <a:r>
              <a:rPr lang="it-IT" dirty="0"/>
              <a:t> the L^2 </a:t>
            </a:r>
            <a:r>
              <a:rPr lang="it-IT" dirty="0" err="1"/>
              <a:t>between</a:t>
            </a:r>
            <a:r>
              <a:rPr lang="it-IT" dirty="0"/>
              <a:t> the </a:t>
            </a:r>
            <a:r>
              <a:rPr lang="it-IT" dirty="0" err="1"/>
              <a:t>boundary</a:t>
            </a:r>
            <a:r>
              <a:rPr lang="it-IT" dirty="0"/>
              <a:t> </a:t>
            </a:r>
            <a:r>
              <a:rPr lang="it-IT" dirty="0" err="1"/>
              <a:t>condition</a:t>
            </a:r>
            <a:r>
              <a:rPr lang="it-IT" dirty="0"/>
              <a:t> and the </a:t>
            </a:r>
            <a:r>
              <a:rPr lang="it-IT" dirty="0" err="1"/>
              <a:t>solution</a:t>
            </a:r>
            <a:r>
              <a:rPr lang="it-IT" dirty="0"/>
              <a:t> </a:t>
            </a:r>
            <a:r>
              <a:rPr lang="it-IT" dirty="0" err="1"/>
              <a:t>evaluated</a:t>
            </a:r>
            <a:r>
              <a:rPr lang="it-IT" dirty="0"/>
              <a:t> </a:t>
            </a:r>
            <a:r>
              <a:rPr lang="it-IT" dirty="0" err="1"/>
              <a:t>at</a:t>
            </a:r>
            <a:r>
              <a:rPr lang="it-IT" dirty="0"/>
              <a:t> the </a:t>
            </a:r>
            <a:r>
              <a:rPr lang="it-IT" dirty="0" err="1"/>
              <a:t>boundary</a:t>
            </a:r>
            <a:r>
              <a:rPr lang="it-IT"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The last </a:t>
            </a:r>
            <a:r>
              <a:rPr lang="it-IT" dirty="0" err="1"/>
              <a:t>step</a:t>
            </a:r>
            <a:r>
              <a:rPr lang="it-IT" dirty="0"/>
              <a:t> </a:t>
            </a:r>
            <a:r>
              <a:rPr lang="it-IT" dirty="0" err="1"/>
              <a:t>is</a:t>
            </a:r>
            <a:r>
              <a:rPr lang="it-IT" dirty="0"/>
              <a:t> to </a:t>
            </a:r>
            <a:r>
              <a:rPr lang="it-IT" dirty="0" err="1"/>
              <a:t>train</a:t>
            </a:r>
            <a:r>
              <a:rPr lang="it-IT" dirty="0"/>
              <a:t> the </a:t>
            </a:r>
            <a:r>
              <a:rPr lang="it-IT" dirty="0" err="1"/>
              <a:t>neural</a:t>
            </a:r>
            <a:r>
              <a:rPr lang="it-IT" dirty="0"/>
              <a:t>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It</a:t>
            </a:r>
            <a:r>
              <a:rPr lang="it-IT" dirty="0"/>
              <a:t> </a:t>
            </a:r>
            <a:r>
              <a:rPr lang="it-IT" dirty="0" err="1"/>
              <a:t>is</a:t>
            </a:r>
            <a:r>
              <a:rPr lang="it-IT" dirty="0"/>
              <a:t> </a:t>
            </a:r>
            <a:r>
              <a:rPr lang="it-IT" dirty="0" err="1"/>
              <a:t>straightforward</a:t>
            </a:r>
            <a:r>
              <a:rPr lang="it-IT" dirty="0"/>
              <a:t> </a:t>
            </a:r>
            <a:r>
              <a:rPr lang="it-IT" dirty="0" err="1"/>
              <a:t>that</a:t>
            </a:r>
            <a:r>
              <a:rPr lang="it-IT" dirty="0"/>
              <a:t> </a:t>
            </a:r>
            <a:r>
              <a:rPr lang="it-IT" dirty="0" err="1"/>
              <a:t>minimizing</a:t>
            </a:r>
            <a:r>
              <a:rPr lang="it-IT" dirty="0"/>
              <a:t> the </a:t>
            </a:r>
            <a:r>
              <a:rPr lang="it-IT" dirty="0" err="1"/>
              <a:t>loss</a:t>
            </a:r>
            <a:r>
              <a:rPr lang="it-IT" dirty="0"/>
              <a:t> </a:t>
            </a:r>
            <a:r>
              <a:rPr lang="it-IT" dirty="0" err="1"/>
              <a:t>function</a:t>
            </a:r>
            <a:r>
              <a:rPr lang="it-IT" dirty="0"/>
              <a:t> </a:t>
            </a:r>
            <a:r>
              <a:rPr lang="it-IT" dirty="0" err="1"/>
              <a:t>means</a:t>
            </a:r>
            <a:r>
              <a:rPr lang="it-IT" dirty="0"/>
              <a:t> </a:t>
            </a:r>
            <a:r>
              <a:rPr lang="it-IT" dirty="0" err="1"/>
              <a:t>solving</a:t>
            </a:r>
            <a:r>
              <a:rPr lang="it-IT" dirty="0"/>
              <a:t> the </a:t>
            </a:r>
            <a:r>
              <a:rPr lang="it-IT" dirty="0" err="1"/>
              <a:t>equations</a:t>
            </a:r>
            <a:r>
              <a:rPr lang="it-IT" dirty="0"/>
              <a:t>, </a:t>
            </a:r>
            <a:r>
              <a:rPr lang="it-IT" dirty="0" err="1"/>
              <a:t>since</a:t>
            </a:r>
            <a:r>
              <a:rPr lang="it-IT" dirty="0"/>
              <a:t> </a:t>
            </a:r>
            <a:r>
              <a:rPr lang="it-IT" dirty="0" err="1"/>
              <a:t>we</a:t>
            </a:r>
            <a:r>
              <a:rPr lang="it-IT" dirty="0"/>
              <a:t> are </a:t>
            </a:r>
            <a:r>
              <a:rPr lang="it-IT" dirty="0" err="1"/>
              <a:t>approximating</a:t>
            </a:r>
            <a:r>
              <a:rPr lang="it-IT" dirty="0"/>
              <a:t> </a:t>
            </a:r>
            <a:r>
              <a:rPr lang="it-IT" dirty="0" err="1"/>
              <a:t>our</a:t>
            </a:r>
            <a:r>
              <a:rPr lang="it-IT" dirty="0"/>
              <a:t> target </a:t>
            </a:r>
            <a:r>
              <a:rPr lang="it-IT" dirty="0" err="1"/>
              <a:t>functions</a:t>
            </a:r>
            <a:r>
              <a:rPr lang="it-IT" dirty="0"/>
              <a:t> with </a:t>
            </a:r>
            <a:r>
              <a:rPr lang="it-IT" dirty="0" err="1"/>
              <a:t>u_hat</a:t>
            </a:r>
            <a:r>
              <a:rPr lang="it-IT" dirty="0"/>
              <a:t> </a:t>
            </a:r>
            <a:r>
              <a:rPr lang="it-IT" dirty="0" err="1"/>
              <a:t>better</a:t>
            </a:r>
            <a:r>
              <a:rPr lang="it-IT" dirty="0"/>
              <a:t> and  </a:t>
            </a:r>
            <a:r>
              <a:rPr lang="it-IT" dirty="0" err="1"/>
              <a:t>better</a:t>
            </a:r>
            <a:r>
              <a:rPr lang="it-IT" dirty="0"/>
              <a:t> </a:t>
            </a:r>
          </a:p>
          <a:p>
            <a:br>
              <a:rPr lang="it-IT" dirty="0"/>
            </a:br>
            <a:r>
              <a:rPr lang="it-IT" dirty="0"/>
              <a:t>The </a:t>
            </a:r>
            <a:r>
              <a:rPr lang="it-IT" dirty="0" err="1"/>
              <a:t>key</a:t>
            </a:r>
            <a:r>
              <a:rPr lang="it-IT" dirty="0"/>
              <a:t> </a:t>
            </a:r>
            <a:r>
              <a:rPr lang="it-IT" dirty="0" err="1"/>
              <a:t>point</a:t>
            </a:r>
            <a:r>
              <a:rPr lang="it-IT" dirty="0"/>
              <a:t> </a:t>
            </a:r>
            <a:r>
              <a:rPr lang="it-IT" dirty="0" err="1"/>
              <a:t>is</a:t>
            </a:r>
            <a:r>
              <a:rPr lang="it-IT" dirty="0"/>
              <a:t> </a:t>
            </a:r>
            <a:r>
              <a:rPr lang="it-IT" dirty="0" err="1"/>
              <a:t>that</a:t>
            </a:r>
            <a:r>
              <a:rPr lang="it-IT" dirty="0"/>
              <a:t> </a:t>
            </a:r>
            <a:r>
              <a:rPr lang="it-IT" dirty="0" err="1"/>
              <a:t>it</a:t>
            </a:r>
            <a:r>
              <a:rPr lang="it-IT" dirty="0"/>
              <a:t> </a:t>
            </a:r>
            <a:r>
              <a:rPr lang="it-IT" dirty="0" err="1"/>
              <a:t>converts</a:t>
            </a:r>
            <a:r>
              <a:rPr lang="it-IT" dirty="0"/>
              <a:t> an </a:t>
            </a:r>
            <a:r>
              <a:rPr lang="it-IT" dirty="0" err="1"/>
              <a:t>integration</a:t>
            </a:r>
            <a:r>
              <a:rPr lang="it-IT" dirty="0"/>
              <a:t> </a:t>
            </a:r>
            <a:r>
              <a:rPr lang="it-IT" dirty="0" err="1"/>
              <a:t>problem</a:t>
            </a:r>
            <a:r>
              <a:rPr lang="it-IT" dirty="0"/>
              <a:t> </a:t>
            </a:r>
            <a:r>
              <a:rPr lang="it-IT" dirty="0" err="1"/>
              <a:t>into</a:t>
            </a:r>
            <a:r>
              <a:rPr lang="it-IT" dirty="0"/>
              <a:t> a mere </a:t>
            </a:r>
            <a:r>
              <a:rPr lang="it-IT" dirty="0" err="1"/>
              <a:t>minimization</a:t>
            </a:r>
            <a:r>
              <a:rPr lang="it-IT" dirty="0"/>
              <a:t> task and </a:t>
            </a:r>
            <a:r>
              <a:rPr lang="it-IT" dirty="0" err="1"/>
              <a:t>it</a:t>
            </a:r>
            <a:r>
              <a:rPr lang="it-IT" dirty="0"/>
              <a:t> </a:t>
            </a:r>
            <a:r>
              <a:rPr lang="it-IT" dirty="0" err="1"/>
              <a:t>does</a:t>
            </a:r>
            <a:r>
              <a:rPr lang="it-IT" dirty="0"/>
              <a:t> </a:t>
            </a:r>
            <a:r>
              <a:rPr lang="it-IT" dirty="0" err="1"/>
              <a:t>not</a:t>
            </a:r>
            <a:r>
              <a:rPr lang="it-IT" dirty="0"/>
              <a:t> </a:t>
            </a:r>
            <a:r>
              <a:rPr lang="it-IT" dirty="0" err="1"/>
              <a:t>need</a:t>
            </a:r>
            <a:r>
              <a:rPr lang="it-IT" dirty="0"/>
              <a:t> data to </a:t>
            </a:r>
            <a:r>
              <a:rPr lang="it-IT" dirty="0" err="1"/>
              <a:t>train</a:t>
            </a:r>
            <a:r>
              <a:rPr lang="it-IT" dirty="0"/>
              <a:t>, </a:t>
            </a:r>
            <a:r>
              <a:rPr lang="it-IT" dirty="0" err="1"/>
              <a:t>because</a:t>
            </a:r>
            <a:r>
              <a:rPr lang="it-IT" dirty="0"/>
              <a:t> </a:t>
            </a:r>
            <a:r>
              <a:rPr lang="it-IT" dirty="0" err="1"/>
              <a:t>it</a:t>
            </a:r>
            <a:r>
              <a:rPr lang="it-IT" dirty="0"/>
              <a:t> </a:t>
            </a:r>
            <a:r>
              <a:rPr lang="it-IT" dirty="0" err="1"/>
              <a:t>is</a:t>
            </a:r>
            <a:r>
              <a:rPr lang="it-IT" dirty="0"/>
              <a:t> </a:t>
            </a:r>
            <a:r>
              <a:rPr lang="it-IT" dirty="0" err="1"/>
              <a:t>trained</a:t>
            </a:r>
            <a:r>
              <a:rPr lang="it-IT" dirty="0"/>
              <a:t> on the </a:t>
            </a:r>
            <a:r>
              <a:rPr lang="it-IT" dirty="0" err="1"/>
              <a:t>PDEs</a:t>
            </a:r>
            <a:r>
              <a:rPr lang="it-IT" dirty="0"/>
              <a:t> </a:t>
            </a:r>
            <a:r>
              <a:rPr lang="it-IT" dirty="0" err="1"/>
              <a:t>themselves</a:t>
            </a:r>
            <a:br>
              <a:rPr lang="it-IT" dirty="0"/>
            </a:br>
            <a:br>
              <a:rPr lang="it-IT" dirty="0"/>
            </a:br>
            <a:r>
              <a:rPr lang="it-IT" dirty="0"/>
              <a:t>The </a:t>
            </a:r>
            <a:r>
              <a:rPr lang="it-IT" dirty="0" err="1"/>
              <a:t>resulting</a:t>
            </a:r>
            <a:r>
              <a:rPr lang="it-IT" dirty="0"/>
              <a:t> </a:t>
            </a:r>
            <a:r>
              <a:rPr lang="it-IT" dirty="0" err="1"/>
              <a:t>neural</a:t>
            </a:r>
            <a:r>
              <a:rPr lang="it-IT" dirty="0"/>
              <a:t> network </a:t>
            </a:r>
            <a:r>
              <a:rPr lang="it-IT" dirty="0" err="1"/>
              <a:t>form</a:t>
            </a:r>
            <a:r>
              <a:rPr lang="it-IT" dirty="0"/>
              <a:t> a new </a:t>
            </a:r>
            <a:r>
              <a:rPr lang="it-IT" dirty="0" err="1"/>
              <a:t>class</a:t>
            </a:r>
            <a:r>
              <a:rPr lang="it-IT" dirty="0"/>
              <a:t> of </a:t>
            </a:r>
            <a:r>
              <a:rPr lang="it-IT" dirty="0" err="1"/>
              <a:t>universal</a:t>
            </a:r>
            <a:r>
              <a:rPr lang="it-IT" dirty="0"/>
              <a:t> </a:t>
            </a:r>
            <a:r>
              <a:rPr lang="it-IT" dirty="0" err="1"/>
              <a:t>function</a:t>
            </a:r>
            <a:r>
              <a:rPr lang="it-IT" dirty="0"/>
              <a:t> </a:t>
            </a:r>
            <a:r>
              <a:rPr lang="it-IT" dirty="0" err="1"/>
              <a:t>approximators</a:t>
            </a:r>
            <a:r>
              <a:rPr lang="it-IT" dirty="0"/>
              <a:t> </a:t>
            </a:r>
            <a:r>
              <a:rPr lang="it-IT" dirty="0" err="1"/>
              <a:t>that</a:t>
            </a:r>
            <a:r>
              <a:rPr lang="it-IT" dirty="0"/>
              <a:t> </a:t>
            </a:r>
            <a:r>
              <a:rPr lang="it-IT" dirty="0" err="1"/>
              <a:t>naturally</a:t>
            </a:r>
            <a:r>
              <a:rPr lang="it-IT" dirty="0"/>
              <a:t> </a:t>
            </a:r>
            <a:r>
              <a:rPr lang="it-IT" dirty="0" err="1"/>
              <a:t>encodes</a:t>
            </a:r>
            <a:r>
              <a:rPr lang="it-IT" dirty="0"/>
              <a:t> </a:t>
            </a:r>
            <a:r>
              <a:rPr lang="it-IT" dirty="0" err="1"/>
              <a:t>any</a:t>
            </a:r>
            <a:r>
              <a:rPr lang="it-IT" dirty="0"/>
              <a:t> </a:t>
            </a:r>
            <a:r>
              <a:rPr lang="it-IT" dirty="0" err="1"/>
              <a:t>underlying</a:t>
            </a:r>
            <a:r>
              <a:rPr lang="it-IT" dirty="0"/>
              <a:t> </a:t>
            </a:r>
            <a:r>
              <a:rPr lang="it-IT" dirty="0" err="1"/>
              <a:t>physical</a:t>
            </a:r>
            <a:r>
              <a:rPr lang="it-IT" dirty="0"/>
              <a:t> </a:t>
            </a:r>
            <a:r>
              <a:rPr lang="it-IT" dirty="0" err="1"/>
              <a:t>laws</a:t>
            </a:r>
            <a:r>
              <a:rPr lang="it-IT" dirty="0"/>
              <a:t> </a:t>
            </a:r>
            <a:r>
              <a:rPr lang="it-IT" dirty="0" err="1"/>
              <a:t>as</a:t>
            </a:r>
            <a:r>
              <a:rPr lang="it-IT" dirty="0"/>
              <a:t> </a:t>
            </a:r>
            <a:r>
              <a:rPr lang="it-IT" dirty="0" err="1"/>
              <a:t>prior</a:t>
            </a:r>
            <a:r>
              <a:rPr lang="it-IT" dirty="0"/>
              <a:t> information.</a:t>
            </a:r>
          </a:p>
          <a:p>
            <a:endParaRPr lang="it-IT" dirty="0"/>
          </a:p>
          <a:p>
            <a:r>
              <a:rPr lang="it-IT" dirty="0"/>
              <a:t>(</a:t>
            </a:r>
            <a:r>
              <a:rPr lang="it-IT" dirty="0" err="1"/>
              <a:t>Minimization</a:t>
            </a:r>
            <a:r>
              <a:rPr lang="it-IT" dirty="0"/>
              <a:t> </a:t>
            </a:r>
            <a:r>
              <a:rPr lang="it-IT" dirty="0" err="1"/>
              <a:t>problem</a:t>
            </a:r>
            <a:r>
              <a:rPr lang="it-IT" dirty="0"/>
              <a:t> </a:t>
            </a:r>
            <a:r>
              <a:rPr lang="it-IT" dirty="0" err="1"/>
              <a:t>is</a:t>
            </a:r>
            <a:r>
              <a:rPr lang="it-IT" dirty="0"/>
              <a:t> </a:t>
            </a:r>
            <a:r>
              <a:rPr lang="it-IT" dirty="0" err="1"/>
              <a:t>handled</a:t>
            </a:r>
            <a:r>
              <a:rPr lang="it-IT" dirty="0"/>
              <a:t> </a:t>
            </a:r>
            <a:r>
              <a:rPr lang="it-IT" dirty="0" err="1"/>
              <a:t>easier</a:t>
            </a:r>
            <a:r>
              <a:rPr lang="it-IT" dirty="0"/>
              <a:t> </a:t>
            </a:r>
            <a:r>
              <a:rPr lang="it-IT" dirty="0" err="1"/>
              <a:t>than</a:t>
            </a:r>
            <a:r>
              <a:rPr lang="it-IT" dirty="0"/>
              <a:t> an </a:t>
            </a:r>
            <a:r>
              <a:rPr lang="it-IT" dirty="0" err="1"/>
              <a:t>integration</a:t>
            </a:r>
            <a:r>
              <a:rPr lang="it-IT" dirty="0"/>
              <a:t> </a:t>
            </a:r>
            <a:r>
              <a:rPr lang="it-IT" dirty="0" err="1"/>
              <a:t>problem</a:t>
            </a:r>
            <a:r>
              <a:rPr lang="it-IT" dirty="0"/>
              <a:t>)</a:t>
            </a:r>
          </a:p>
          <a:p>
            <a:endParaRPr lang="it-IT" dirty="0"/>
          </a:p>
          <a:p>
            <a:endParaRPr lang="it-IT" dirty="0"/>
          </a:p>
        </p:txBody>
      </p:sp>
      <p:sp>
        <p:nvSpPr>
          <p:cNvPr id="4" name="Slide Number Placeholder 3"/>
          <p:cNvSpPr>
            <a:spLocks noGrp="1"/>
          </p:cNvSpPr>
          <p:nvPr>
            <p:ph type="sldNum" sz="quarter" idx="5"/>
          </p:nvPr>
        </p:nvSpPr>
        <p:spPr/>
        <p:txBody>
          <a:bodyPr/>
          <a:lstStyle/>
          <a:p>
            <a:fld id="{EA6754E5-F4EA-E441-AB1E-106E29242456}" type="slidenum">
              <a:rPr lang="it-IT" smtClean="0"/>
              <a:t>9</a:t>
            </a:fld>
            <a:endParaRPr lang="it-IT"/>
          </a:p>
        </p:txBody>
      </p:sp>
    </p:spTree>
    <p:extLst>
      <p:ext uri="{BB962C8B-B14F-4D97-AF65-F5344CB8AC3E}">
        <p14:creationId xmlns:p14="http://schemas.microsoft.com/office/powerpoint/2010/main" val="3691245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960999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1067367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4078466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4053028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201518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485785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‹N›</a:t>
            </a:fld>
            <a:endParaRPr lang="en-US"/>
          </a:p>
        </p:txBody>
      </p:sp>
    </p:spTree>
    <p:extLst>
      <p:ext uri="{BB962C8B-B14F-4D97-AF65-F5344CB8AC3E}">
        <p14:creationId xmlns:p14="http://schemas.microsoft.com/office/powerpoint/2010/main" val="1864509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334512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2223905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3472866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3/17/21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‹N›</a:t>
            </a:fld>
            <a:endParaRPr lang="en-US"/>
          </a:p>
        </p:txBody>
      </p:sp>
    </p:spTree>
    <p:extLst>
      <p:ext uri="{BB962C8B-B14F-4D97-AF65-F5344CB8AC3E}">
        <p14:creationId xmlns:p14="http://schemas.microsoft.com/office/powerpoint/2010/main" val="64439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3/17/21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44794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3/17/21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322701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3084362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‹N›</a:t>
            </a:fld>
            <a:endParaRPr lang="en-US"/>
          </a:p>
        </p:txBody>
      </p:sp>
    </p:spTree>
    <p:extLst>
      <p:ext uri="{BB962C8B-B14F-4D97-AF65-F5344CB8AC3E}">
        <p14:creationId xmlns:p14="http://schemas.microsoft.com/office/powerpoint/2010/main" val="3034684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a:p>
        </p:txBody>
      </p:sp>
    </p:spTree>
    <p:extLst>
      <p:ext uri="{BB962C8B-B14F-4D97-AF65-F5344CB8AC3E}">
        <p14:creationId xmlns:p14="http://schemas.microsoft.com/office/powerpoint/2010/main" val="1934432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3/17/21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‹N›</a:t>
            </a:fld>
            <a:endParaRPr lang="en-US"/>
          </a:p>
        </p:txBody>
      </p:sp>
    </p:spTree>
    <p:extLst>
      <p:ext uri="{BB962C8B-B14F-4D97-AF65-F5344CB8AC3E}">
        <p14:creationId xmlns:p14="http://schemas.microsoft.com/office/powerpoint/2010/main" val="491828287"/>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2.png"/><Relationship Id="rId7"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7" Type="http://schemas.microsoft.com/office/2007/relationships/hdphoto" Target="../media/hdphoto3.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omments" Target="../comments/comment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2.png"/><Relationship Id="rId7"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2.emf"/><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3.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tiff"/><Relationship Id="rId5" Type="http://schemas.openxmlformats.org/officeDocument/2006/relationships/image" Target="../media/image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 Id="rId9"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6.jpeg"/><Relationship Id="rId7" Type="http://schemas.openxmlformats.org/officeDocument/2006/relationships/image" Target="../media/image59.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8.jpeg"/><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2.png"/><Relationship Id="rId7"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png"/><Relationship Id="rId10" Type="http://schemas.openxmlformats.org/officeDocument/2006/relationships/comments" Target="../comments/comment2.xml"/><Relationship Id="rId4" Type="http://schemas.openxmlformats.org/officeDocument/2006/relationships/image" Target="../media/image5.png"/><Relationship Id="rId9" Type="http://schemas.openxmlformats.org/officeDocument/2006/relationships/image" Target="../media/image17.emf"/></Relationships>
</file>

<file path=ppt/slides/_rels/slide7.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comments" Target="../comments/comment3.xml"/><Relationship Id="rId3" Type="http://schemas.openxmlformats.org/officeDocument/2006/relationships/image" Target="../media/image2.png"/><Relationship Id="rId7" Type="http://schemas.openxmlformats.org/officeDocument/2006/relationships/image" Target="../media/image19.emf"/><Relationship Id="rId12"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23.emf"/><Relationship Id="rId5" Type="http://schemas.openxmlformats.org/officeDocument/2006/relationships/image" Target="../media/image18.emf"/><Relationship Id="rId10" Type="http://schemas.openxmlformats.org/officeDocument/2006/relationships/image" Target="../media/image22.emf"/><Relationship Id="rId4" Type="http://schemas.openxmlformats.org/officeDocument/2006/relationships/image" Target="../media/image5.png"/><Relationship Id="rId9" Type="http://schemas.openxmlformats.org/officeDocument/2006/relationships/image" Target="../media/image21.emf"/></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hart, surface chart&#10;&#10;Description automatically generated">
            <a:extLst>
              <a:ext uri="{FF2B5EF4-FFF2-40B4-BE49-F238E27FC236}">
                <a16:creationId xmlns:a16="http://schemas.microsoft.com/office/drawing/2014/main" id="{82563272-0722-DC45-9D7B-9996353C4A81}"/>
              </a:ext>
            </a:extLst>
          </p:cNvPr>
          <p:cNvPicPr>
            <a:picLocks noChangeAspect="1"/>
          </p:cNvPicPr>
          <p:nvPr/>
        </p:nvPicPr>
        <p:blipFill rotWithShape="1">
          <a:blip r:embed="rId3"/>
          <a:srcRect l="3438" t="8178" r="2" b="6579"/>
          <a:stretch/>
        </p:blipFill>
        <p:spPr>
          <a:xfrm>
            <a:off x="5308600" y="-8467"/>
            <a:ext cx="6883400" cy="6866467"/>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4FF8FEA-13C2-D14D-89A4-0BA750E67028}"/>
              </a:ext>
            </a:extLst>
          </p:cNvPr>
          <p:cNvSpPr>
            <a:spLocks noGrp="1"/>
          </p:cNvSpPr>
          <p:nvPr>
            <p:ph type="ctrTitle"/>
          </p:nvPr>
        </p:nvSpPr>
        <p:spPr>
          <a:xfrm>
            <a:off x="801628" y="2012384"/>
            <a:ext cx="5778229" cy="2369093"/>
          </a:xfrm>
        </p:spPr>
        <p:txBody>
          <a:bodyPr>
            <a:noAutofit/>
          </a:bodyPr>
          <a:lstStyle/>
          <a:p>
            <a:pPr algn="l"/>
            <a:r>
              <a:rPr lang="en-GB" sz="4000" b="1"/>
              <a:t>Physics-Informed Machine Learning Simulator for </a:t>
            </a:r>
            <a:br>
              <a:rPr lang="en-GB" sz="4000" b="1"/>
            </a:br>
            <a:r>
              <a:rPr lang="en-GB" sz="4000" b="1"/>
              <a:t>Wildfire Propagation</a:t>
            </a:r>
          </a:p>
        </p:txBody>
      </p:sp>
      <p:cxnSp>
        <p:nvCxnSpPr>
          <p:cNvPr id="25" name="Straight Connector 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27" name="Straight Connector 1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Machine Learning Journal Club (MLJC) – Medium">
            <a:extLst>
              <a:ext uri="{FF2B5EF4-FFF2-40B4-BE49-F238E27FC236}">
                <a16:creationId xmlns:a16="http://schemas.microsoft.com/office/drawing/2014/main" id="{72A7B40C-DF28-7046-96A1-4DD2783C4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640" y="183109"/>
            <a:ext cx="881291" cy="880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alutazione &amp; Qualita' UNITO">
            <a:extLst>
              <a:ext uri="{FF2B5EF4-FFF2-40B4-BE49-F238E27FC236}">
                <a16:creationId xmlns:a16="http://schemas.microsoft.com/office/drawing/2014/main" id="{D8F34C8A-32F6-2A40-A2C1-7A67A8AA868E}"/>
              </a:ext>
            </a:extLst>
          </p:cNvPr>
          <p:cNvPicPr>
            <a:picLocks noChangeAspect="1" noChangeArrowheads="1"/>
          </p:cNvPicPr>
          <p:nvPr/>
        </p:nvPicPr>
        <p:blipFill rotWithShape="1">
          <a:blip r:embed="rId5">
            <a:clrChange>
              <a:clrFrom>
                <a:srgbClr val="FEFEFE"/>
              </a:clrFrom>
              <a:clrTo>
                <a:srgbClr val="FEFEFE">
                  <a:alpha val="0"/>
                </a:srgbClr>
              </a:clrTo>
            </a:clrChange>
            <a:lum bright="70000" contrast="-70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066" t="10554" r="2720" b="7926"/>
          <a:stretch/>
        </p:blipFill>
        <p:spPr bwMode="auto">
          <a:xfrm>
            <a:off x="2244057" y="163231"/>
            <a:ext cx="2226690" cy="937589"/>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86AC71EE-84D2-F547-8E40-87672260C663}"/>
              </a:ext>
            </a:extLst>
          </p:cNvPr>
          <p:cNvCxnSpPr>
            <a:cxnSpLocks/>
          </p:cNvCxnSpPr>
          <p:nvPr/>
        </p:nvCxnSpPr>
        <p:spPr>
          <a:xfrm>
            <a:off x="2113721" y="183109"/>
            <a:ext cx="0" cy="880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6EFCEA5-D0AC-FC4D-89FF-3984B293C519}"/>
              </a:ext>
            </a:extLst>
          </p:cNvPr>
          <p:cNvSpPr txBox="1"/>
          <p:nvPr/>
        </p:nvSpPr>
        <p:spPr>
          <a:xfrm>
            <a:off x="920571" y="1217063"/>
            <a:ext cx="4640064" cy="338554"/>
          </a:xfrm>
          <a:prstGeom prst="rect">
            <a:avLst/>
          </a:prstGeom>
          <a:noFill/>
        </p:spPr>
        <p:txBody>
          <a:bodyPr wrap="square" lIns="91440" tIns="45720" rIns="91440" bIns="45720" rtlCol="0" anchor="t">
            <a:spAutoFit/>
          </a:bodyPr>
          <a:lstStyle/>
          <a:p>
            <a:r>
              <a:rPr lang="it-IT" sz="1600"/>
              <a:t>AAAI Spring Series 2021 Symposium, March 22</a:t>
            </a:r>
          </a:p>
        </p:txBody>
      </p:sp>
      <p:sp>
        <p:nvSpPr>
          <p:cNvPr id="45" name="TextBox 44">
            <a:extLst>
              <a:ext uri="{FF2B5EF4-FFF2-40B4-BE49-F238E27FC236}">
                <a16:creationId xmlns:a16="http://schemas.microsoft.com/office/drawing/2014/main" id="{DA4CBEF9-4963-BD44-A998-948956C4A4C6}"/>
              </a:ext>
            </a:extLst>
          </p:cNvPr>
          <p:cNvSpPr txBox="1"/>
          <p:nvPr/>
        </p:nvSpPr>
        <p:spPr>
          <a:xfrm>
            <a:off x="848764" y="4430125"/>
            <a:ext cx="5035987" cy="2285819"/>
          </a:xfrm>
          <a:prstGeom prst="rect">
            <a:avLst/>
          </a:prstGeom>
          <a:noFill/>
        </p:spPr>
        <p:txBody>
          <a:bodyPr wrap="square" rtlCol="0">
            <a:spAutoFit/>
          </a:bodyPr>
          <a:lstStyle/>
          <a:p>
            <a:pPr>
              <a:lnSpc>
                <a:spcPct val="150000"/>
              </a:lnSpc>
            </a:pPr>
            <a:r>
              <a:rPr lang="it-IT" sz="1600" b="1" u="sng"/>
              <a:t>Luca Bottero</a:t>
            </a:r>
            <a:r>
              <a:rPr lang="it-IT" sz="1600" baseline="30000"/>
              <a:t>1</a:t>
            </a:r>
            <a:r>
              <a:rPr lang="it-IT" sz="1600"/>
              <a:t>, </a:t>
            </a:r>
            <a:r>
              <a:rPr lang="it-IT" sz="1600" b="1" u="sng">
                <a:solidFill>
                  <a:schemeClr val="accent1"/>
                </a:solidFill>
              </a:rPr>
              <a:t>Francesco Calisto</a:t>
            </a:r>
            <a:r>
              <a:rPr lang="it-IT" sz="1600" baseline="30000">
                <a:solidFill>
                  <a:schemeClr val="accent1"/>
                </a:solidFill>
              </a:rPr>
              <a:t>1</a:t>
            </a:r>
            <a:r>
              <a:rPr lang="it-IT" sz="1600"/>
              <a:t>, </a:t>
            </a:r>
            <a:br>
              <a:rPr lang="it-IT" sz="1600"/>
            </a:br>
            <a:r>
              <a:rPr lang="it-IT" sz="1600"/>
              <a:t>Giovanni Graziano</a:t>
            </a:r>
            <a:r>
              <a:rPr lang="it-IT" sz="1600" baseline="30000"/>
              <a:t>1</a:t>
            </a:r>
            <a:r>
              <a:rPr lang="it-IT" sz="1600"/>
              <a:t>, </a:t>
            </a:r>
            <a:r>
              <a:rPr lang="it-IT" sz="1600" b="1" u="sng"/>
              <a:t>Valerio Pagliarino</a:t>
            </a:r>
            <a:r>
              <a:rPr lang="it-IT" sz="1600" baseline="30000"/>
              <a:t>1</a:t>
            </a:r>
            <a:r>
              <a:rPr lang="it-IT" sz="1600"/>
              <a:t>, </a:t>
            </a:r>
            <a:br>
              <a:rPr lang="it-IT" sz="1600"/>
            </a:br>
            <a:r>
              <a:rPr lang="it-IT" sz="1600"/>
              <a:t>Martina Scauda</a:t>
            </a:r>
            <a:r>
              <a:rPr lang="it-IT" sz="1600" baseline="30000"/>
              <a:t>2</a:t>
            </a:r>
            <a:r>
              <a:rPr lang="it-IT" sz="1600"/>
              <a:t>, Sara Tiengo</a:t>
            </a:r>
            <a:r>
              <a:rPr lang="it-IT" sz="1600" baseline="30000"/>
              <a:t>1</a:t>
            </a:r>
            <a:r>
              <a:rPr lang="it-IT" sz="1600"/>
              <a:t>, </a:t>
            </a:r>
            <a:r>
              <a:rPr lang="it-IT" sz="1600" b="1" u="sng"/>
              <a:t>Simone Azeglio</a:t>
            </a:r>
            <a:r>
              <a:rPr lang="it-IT" sz="1600" b="1" u="sng" baseline="30000"/>
              <a:t>3</a:t>
            </a:r>
          </a:p>
          <a:p>
            <a:pPr>
              <a:lnSpc>
                <a:spcPct val="150000"/>
              </a:lnSpc>
            </a:pPr>
            <a:endParaRPr lang="it-IT" sz="1600" b="1" u="sng" baseline="30000"/>
          </a:p>
          <a:p>
            <a:pPr>
              <a:lnSpc>
                <a:spcPct val="150000"/>
              </a:lnSpc>
            </a:pPr>
            <a:r>
              <a:rPr lang="it-IT" sz="900" baseline="30000"/>
              <a:t>1</a:t>
            </a:r>
            <a:r>
              <a:rPr lang="it-IT" sz="900"/>
              <a:t> </a:t>
            </a:r>
            <a:r>
              <a:rPr lang="it-IT" sz="900" err="1"/>
              <a:t>Student</a:t>
            </a:r>
            <a:r>
              <a:rPr lang="it-IT" sz="900"/>
              <a:t> in </a:t>
            </a:r>
            <a:r>
              <a:rPr lang="it-IT" sz="900" err="1"/>
              <a:t>Physics</a:t>
            </a:r>
            <a:r>
              <a:rPr lang="it-IT" sz="900"/>
              <a:t> – </a:t>
            </a:r>
            <a:r>
              <a:rPr lang="it-IT" sz="900" err="1"/>
              <a:t>University</a:t>
            </a:r>
            <a:r>
              <a:rPr lang="it-IT" sz="900"/>
              <a:t> of </a:t>
            </a:r>
            <a:r>
              <a:rPr lang="it-IT" sz="900" err="1"/>
              <a:t>Turin</a:t>
            </a:r>
            <a:endParaRPr lang="it-IT" sz="900"/>
          </a:p>
          <a:p>
            <a:pPr>
              <a:lnSpc>
                <a:spcPct val="150000"/>
              </a:lnSpc>
            </a:pPr>
            <a:r>
              <a:rPr lang="it-IT" sz="900" baseline="30000"/>
              <a:t>2 </a:t>
            </a:r>
            <a:r>
              <a:rPr lang="it-IT" sz="900" err="1"/>
              <a:t>Student</a:t>
            </a:r>
            <a:r>
              <a:rPr lang="it-IT" sz="900"/>
              <a:t> in </a:t>
            </a:r>
            <a:r>
              <a:rPr lang="it-IT" sz="900" err="1"/>
              <a:t>Mathematics</a:t>
            </a:r>
            <a:r>
              <a:rPr lang="it-IT" sz="900"/>
              <a:t> – </a:t>
            </a:r>
            <a:r>
              <a:rPr lang="it-IT" sz="900" err="1"/>
              <a:t>University</a:t>
            </a:r>
            <a:r>
              <a:rPr lang="it-IT" sz="900"/>
              <a:t> of </a:t>
            </a:r>
            <a:r>
              <a:rPr lang="it-IT" sz="900" err="1"/>
              <a:t>Turin</a:t>
            </a:r>
            <a:endParaRPr lang="it-IT" sz="900"/>
          </a:p>
          <a:p>
            <a:pPr>
              <a:lnSpc>
                <a:spcPct val="150000"/>
              </a:lnSpc>
            </a:pPr>
            <a:r>
              <a:rPr lang="it-IT" sz="900" baseline="30000"/>
              <a:t>3 </a:t>
            </a:r>
            <a:r>
              <a:rPr lang="it-IT" sz="900" err="1"/>
              <a:t>Student</a:t>
            </a:r>
            <a:r>
              <a:rPr lang="it-IT" sz="900"/>
              <a:t> in </a:t>
            </a:r>
            <a:r>
              <a:rPr lang="it-IT" sz="900" err="1"/>
              <a:t>Physics</a:t>
            </a:r>
            <a:r>
              <a:rPr lang="it-IT" sz="900"/>
              <a:t> of </a:t>
            </a:r>
            <a:r>
              <a:rPr lang="it-IT" sz="900" err="1"/>
              <a:t>Complex</a:t>
            </a:r>
            <a:r>
              <a:rPr lang="it-IT" sz="900"/>
              <a:t> Systems – </a:t>
            </a:r>
            <a:r>
              <a:rPr lang="it-IT" sz="900" err="1"/>
              <a:t>University</a:t>
            </a:r>
            <a:r>
              <a:rPr lang="it-IT" sz="900"/>
              <a:t> of </a:t>
            </a:r>
            <a:r>
              <a:rPr lang="it-IT" sz="900" err="1"/>
              <a:t>Turin</a:t>
            </a:r>
            <a:endParaRPr lang="it-IT" sz="900" baseline="30000"/>
          </a:p>
          <a:p>
            <a:pPr>
              <a:lnSpc>
                <a:spcPct val="150000"/>
              </a:lnSpc>
            </a:pPr>
            <a:endParaRPr lang="it-IT" sz="1600" baseline="30000"/>
          </a:p>
        </p:txBody>
      </p:sp>
      <p:pic>
        <p:nvPicPr>
          <p:cNvPr id="1032" name="Picture 8" descr="Riccardo Bellan's Home Page">
            <a:extLst>
              <a:ext uri="{FF2B5EF4-FFF2-40B4-BE49-F238E27FC236}">
                <a16:creationId xmlns:a16="http://schemas.microsoft.com/office/drawing/2014/main" id="{E6200E30-B120-1B4C-868A-905032BC6893}"/>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01082" y="240785"/>
            <a:ext cx="911176" cy="78247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7F0570A3-B8B8-CF44-8679-00CC1BA0FD9C}"/>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SIMONE</a:t>
            </a:r>
          </a:p>
          <a:p>
            <a:pPr algn="ctr"/>
            <a:r>
              <a:rPr lang="it-IT">
                <a:solidFill>
                  <a:sysClr val="windowText" lastClr="000000"/>
                </a:solidFill>
              </a:rPr>
              <a:t>3:30</a:t>
            </a:r>
          </a:p>
        </p:txBody>
      </p:sp>
    </p:spTree>
    <p:extLst>
      <p:ext uri="{BB962C8B-B14F-4D97-AF65-F5344CB8AC3E}">
        <p14:creationId xmlns:p14="http://schemas.microsoft.com/office/powerpoint/2010/main" val="63984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F23CE9D4-957E-0640-823E-353104D0F498}"/>
              </a:ext>
            </a:extLst>
          </p:cNvPr>
          <p:cNvSpPr/>
          <p:nvPr/>
        </p:nvSpPr>
        <p:spPr>
          <a:xfrm>
            <a:off x="0" y="25400"/>
            <a:ext cx="12204700" cy="6845300"/>
          </a:xfrm>
          <a:custGeom>
            <a:avLst/>
            <a:gdLst>
              <a:gd name="connsiteX0" fmla="*/ 8699500 w 12204700"/>
              <a:gd name="connsiteY0" fmla="*/ 0 h 6883400"/>
              <a:gd name="connsiteX1" fmla="*/ 12204700 w 12204700"/>
              <a:gd name="connsiteY1" fmla="*/ 1574800 h 6883400"/>
              <a:gd name="connsiteX2" fmla="*/ 12204700 w 12204700"/>
              <a:gd name="connsiteY2" fmla="*/ 5194300 h 6883400"/>
              <a:gd name="connsiteX3" fmla="*/ 11087100 w 12204700"/>
              <a:gd name="connsiteY3" fmla="*/ 5588000 h 6883400"/>
              <a:gd name="connsiteX4" fmla="*/ 10414000 w 12204700"/>
              <a:gd name="connsiteY4" fmla="*/ 6870700 h 6883400"/>
              <a:gd name="connsiteX5" fmla="*/ 0 w 12204700"/>
              <a:gd name="connsiteY5" fmla="*/ 6883400 h 6883400"/>
              <a:gd name="connsiteX6" fmla="*/ 12700 w 12204700"/>
              <a:gd name="connsiteY6" fmla="*/ 3492500 h 6883400"/>
              <a:gd name="connsiteX0" fmla="*/ 8851900 w 12204700"/>
              <a:gd name="connsiteY0" fmla="*/ 0 h 6858000"/>
              <a:gd name="connsiteX1" fmla="*/ 12204700 w 12204700"/>
              <a:gd name="connsiteY1" fmla="*/ 1549400 h 6858000"/>
              <a:gd name="connsiteX2" fmla="*/ 12204700 w 12204700"/>
              <a:gd name="connsiteY2" fmla="*/ 5168900 h 6858000"/>
              <a:gd name="connsiteX3" fmla="*/ 11087100 w 12204700"/>
              <a:gd name="connsiteY3" fmla="*/ 5562600 h 6858000"/>
              <a:gd name="connsiteX4" fmla="*/ 10414000 w 12204700"/>
              <a:gd name="connsiteY4" fmla="*/ 6845300 h 6858000"/>
              <a:gd name="connsiteX5" fmla="*/ 0 w 12204700"/>
              <a:gd name="connsiteY5" fmla="*/ 6858000 h 6858000"/>
              <a:gd name="connsiteX6" fmla="*/ 12700 w 12204700"/>
              <a:gd name="connsiteY6" fmla="*/ 3467100 h 6858000"/>
              <a:gd name="connsiteX0" fmla="*/ 94615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7282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156700 w 12204700"/>
              <a:gd name="connsiteY0" fmla="*/ 0 h 6883353"/>
              <a:gd name="connsiteX1" fmla="*/ 12204700 w 12204700"/>
              <a:gd name="connsiteY1" fmla="*/ 1574753 h 6883353"/>
              <a:gd name="connsiteX2" fmla="*/ 12204700 w 12204700"/>
              <a:gd name="connsiteY2" fmla="*/ 5194253 h 6883353"/>
              <a:gd name="connsiteX3" fmla="*/ 11087100 w 12204700"/>
              <a:gd name="connsiteY3" fmla="*/ 5587953 h 6883353"/>
              <a:gd name="connsiteX4" fmla="*/ 10414000 w 12204700"/>
              <a:gd name="connsiteY4" fmla="*/ 6870653 h 6883353"/>
              <a:gd name="connsiteX5" fmla="*/ 0 w 12204700"/>
              <a:gd name="connsiteY5" fmla="*/ 6883353 h 6883353"/>
              <a:gd name="connsiteX6" fmla="*/ 12700 w 12204700"/>
              <a:gd name="connsiteY6" fmla="*/ 3492453 h 6883353"/>
              <a:gd name="connsiteX0" fmla="*/ 9398000 w 12204700"/>
              <a:gd name="connsiteY0" fmla="*/ 0 h 6870606"/>
              <a:gd name="connsiteX1" fmla="*/ 12204700 w 12204700"/>
              <a:gd name="connsiteY1" fmla="*/ 1562006 h 6870606"/>
              <a:gd name="connsiteX2" fmla="*/ 12204700 w 12204700"/>
              <a:gd name="connsiteY2" fmla="*/ 5181506 h 6870606"/>
              <a:gd name="connsiteX3" fmla="*/ 11087100 w 12204700"/>
              <a:gd name="connsiteY3" fmla="*/ 557520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204700 w 12204700"/>
              <a:gd name="connsiteY2" fmla="*/ 5181506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192000 w 12204700"/>
              <a:gd name="connsiteY2" fmla="*/ 4429437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4700" h="6870606">
                <a:moveTo>
                  <a:pt x="9398000" y="0"/>
                </a:moveTo>
                <a:lnTo>
                  <a:pt x="12204700" y="1562006"/>
                </a:lnTo>
                <a:cubicBezTo>
                  <a:pt x="12200467" y="2517816"/>
                  <a:pt x="12196233" y="3473627"/>
                  <a:pt x="12192000" y="4429437"/>
                </a:cubicBezTo>
                <a:lnTo>
                  <a:pt x="11518900" y="5371256"/>
                </a:lnTo>
                <a:lnTo>
                  <a:pt x="10414000" y="6857906"/>
                </a:lnTo>
                <a:lnTo>
                  <a:pt x="0" y="6870606"/>
                </a:lnTo>
                <a:cubicBezTo>
                  <a:pt x="4233" y="5740306"/>
                  <a:pt x="8467" y="4610006"/>
                  <a:pt x="12700" y="3479706"/>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6D2C210-5BFE-7B47-805D-141202394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246DA4C6-0689-1248-8F61-7DA3BAC7A843}"/>
              </a:ext>
            </a:extLst>
          </p:cNvPr>
          <p:cNvGrpSpPr/>
          <p:nvPr/>
        </p:nvGrpSpPr>
        <p:grpSpPr>
          <a:xfrm>
            <a:off x="312953" y="1203774"/>
            <a:ext cx="11251723" cy="4577801"/>
            <a:chOff x="20715" y="921886"/>
            <a:chExt cx="12156737" cy="5070511"/>
          </a:xfrm>
        </p:grpSpPr>
        <p:pic>
          <p:nvPicPr>
            <p:cNvPr id="32" name="Immagine 2" descr="Immagine che contiene tavolo&#10;&#10;Descrizione generata automaticamente">
              <a:extLst>
                <a:ext uri="{FF2B5EF4-FFF2-40B4-BE49-F238E27FC236}">
                  <a16:creationId xmlns:a16="http://schemas.microsoft.com/office/drawing/2014/main" id="{BD805245-4B93-3746-B4C8-4A8BC7D610EB}"/>
                </a:ext>
              </a:extLst>
            </p:cNvPr>
            <p:cNvPicPr>
              <a:picLocks noChangeAspect="1"/>
            </p:cNvPicPr>
            <p:nvPr/>
          </p:nvPicPr>
          <p:blipFill>
            <a:blip r:embed="rId5"/>
            <a:stretch>
              <a:fillRect/>
            </a:stretch>
          </p:blipFill>
          <p:spPr>
            <a:xfrm>
              <a:off x="20715" y="1751278"/>
              <a:ext cx="5266445" cy="4241119"/>
            </a:xfrm>
            <a:prstGeom prst="rect">
              <a:avLst/>
            </a:prstGeom>
          </p:spPr>
        </p:pic>
        <p:pic>
          <p:nvPicPr>
            <p:cNvPr id="34" name="Immagine 5">
              <a:extLst>
                <a:ext uri="{FF2B5EF4-FFF2-40B4-BE49-F238E27FC236}">
                  <a16:creationId xmlns:a16="http://schemas.microsoft.com/office/drawing/2014/main" id="{DB5BFCF6-39D9-834D-AFA1-181E8099BF7A}"/>
                </a:ext>
              </a:extLst>
            </p:cNvPr>
            <p:cNvPicPr>
              <a:picLocks noChangeAspect="1"/>
            </p:cNvPicPr>
            <p:nvPr/>
          </p:nvPicPr>
          <p:blipFill>
            <a:blip r:embed="rId6"/>
            <a:stretch>
              <a:fillRect/>
            </a:stretch>
          </p:blipFill>
          <p:spPr>
            <a:xfrm>
              <a:off x="5467350" y="921886"/>
              <a:ext cx="6710102" cy="4163236"/>
            </a:xfrm>
            <a:prstGeom prst="rect">
              <a:avLst/>
            </a:prstGeom>
          </p:spPr>
        </p:pic>
      </p:grpSp>
      <p:sp>
        <p:nvSpPr>
          <p:cNvPr id="39" name="Title 1">
            <a:extLst>
              <a:ext uri="{FF2B5EF4-FFF2-40B4-BE49-F238E27FC236}">
                <a16:creationId xmlns:a16="http://schemas.microsoft.com/office/drawing/2014/main" id="{11264435-A38A-EC4F-8D26-4F2F3AFAB884}"/>
              </a:ext>
            </a:extLst>
          </p:cNvPr>
          <p:cNvSpPr>
            <a:spLocks noGrp="1"/>
          </p:cNvSpPr>
          <p:nvPr>
            <p:ph type="title"/>
          </p:nvPr>
        </p:nvSpPr>
        <p:spPr>
          <a:xfrm>
            <a:off x="560878" y="442501"/>
            <a:ext cx="8596668" cy="1320800"/>
          </a:xfrm>
        </p:spPr>
        <p:txBody>
          <a:bodyPr/>
          <a:lstStyle/>
          <a:p>
            <a:r>
              <a:rPr lang="it-IT" err="1">
                <a:solidFill>
                  <a:schemeClr val="bg1"/>
                </a:solidFill>
              </a:rPr>
              <a:t>Implementation</a:t>
            </a:r>
            <a:r>
              <a:rPr lang="it-IT">
                <a:solidFill>
                  <a:schemeClr val="bg1"/>
                </a:solidFill>
              </a:rPr>
              <a:t> - «</a:t>
            </a:r>
            <a:r>
              <a:rPr lang="it-IT" err="1">
                <a:solidFill>
                  <a:schemeClr val="bg1"/>
                </a:solidFill>
              </a:rPr>
              <a:t>One</a:t>
            </a:r>
            <a:r>
              <a:rPr lang="it-IT">
                <a:solidFill>
                  <a:schemeClr val="bg1"/>
                </a:solidFill>
              </a:rPr>
              <a:t> </a:t>
            </a:r>
            <a:r>
              <a:rPr lang="it-IT" err="1">
                <a:solidFill>
                  <a:schemeClr val="bg1"/>
                </a:solidFill>
              </a:rPr>
              <a:t>Fire</a:t>
            </a:r>
            <a:r>
              <a:rPr lang="it-IT">
                <a:solidFill>
                  <a:schemeClr val="bg1"/>
                </a:solidFill>
              </a:rPr>
              <a:t>» </a:t>
            </a:r>
            <a:r>
              <a:rPr lang="it-IT" err="1">
                <a:solidFill>
                  <a:schemeClr val="bg1"/>
                </a:solidFill>
              </a:rPr>
              <a:t>Simulation</a:t>
            </a:r>
            <a:r>
              <a:rPr lang="it-IT">
                <a:solidFill>
                  <a:schemeClr val="bg1"/>
                </a:solidFill>
              </a:rPr>
              <a:t> </a:t>
            </a:r>
          </a:p>
        </p:txBody>
      </p:sp>
      <p:sp>
        <p:nvSpPr>
          <p:cNvPr id="14" name="Rectangle 13">
            <a:extLst>
              <a:ext uri="{FF2B5EF4-FFF2-40B4-BE49-F238E27FC236}">
                <a16:creationId xmlns:a16="http://schemas.microsoft.com/office/drawing/2014/main" id="{DE38B061-B8CE-0D47-932E-65EA7A00E0F8}"/>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LUCA</a:t>
            </a:r>
          </a:p>
          <a:p>
            <a:pPr algn="ctr"/>
            <a:r>
              <a:rPr lang="it-IT">
                <a:solidFill>
                  <a:sysClr val="windowText" lastClr="000000"/>
                </a:solidFill>
              </a:rPr>
              <a:t>5:30</a:t>
            </a:r>
          </a:p>
        </p:txBody>
      </p:sp>
      <p:pic>
        <p:nvPicPr>
          <p:cNvPr id="2" name="Picture 1">
            <a:extLst>
              <a:ext uri="{FF2B5EF4-FFF2-40B4-BE49-F238E27FC236}">
                <a16:creationId xmlns:a16="http://schemas.microsoft.com/office/drawing/2014/main" id="{65BB719B-8DE4-7845-A9BC-FCB88BF5162C}"/>
              </a:ext>
            </a:extLst>
          </p:cNvPr>
          <p:cNvPicPr>
            <a:picLocks noChangeAspect="1"/>
          </p:cNvPicPr>
          <p:nvPr/>
        </p:nvPicPr>
        <p:blipFill>
          <a:blip r:embed="rId7"/>
          <a:stretch>
            <a:fillRect/>
          </a:stretch>
        </p:blipFill>
        <p:spPr>
          <a:xfrm>
            <a:off x="6998487" y="5010117"/>
            <a:ext cx="3030792" cy="1704821"/>
          </a:xfrm>
          <a:prstGeom prst="rect">
            <a:avLst/>
          </a:prstGeom>
        </p:spPr>
      </p:pic>
    </p:spTree>
    <p:extLst>
      <p:ext uri="{BB962C8B-B14F-4D97-AF65-F5344CB8AC3E}">
        <p14:creationId xmlns:p14="http://schemas.microsoft.com/office/powerpoint/2010/main" val="3290830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F23CE9D4-957E-0640-823E-353104D0F498}"/>
              </a:ext>
            </a:extLst>
          </p:cNvPr>
          <p:cNvSpPr/>
          <p:nvPr/>
        </p:nvSpPr>
        <p:spPr>
          <a:xfrm>
            <a:off x="0" y="25400"/>
            <a:ext cx="12204700" cy="6845300"/>
          </a:xfrm>
          <a:custGeom>
            <a:avLst/>
            <a:gdLst>
              <a:gd name="connsiteX0" fmla="*/ 8699500 w 12204700"/>
              <a:gd name="connsiteY0" fmla="*/ 0 h 6883400"/>
              <a:gd name="connsiteX1" fmla="*/ 12204700 w 12204700"/>
              <a:gd name="connsiteY1" fmla="*/ 1574800 h 6883400"/>
              <a:gd name="connsiteX2" fmla="*/ 12204700 w 12204700"/>
              <a:gd name="connsiteY2" fmla="*/ 5194300 h 6883400"/>
              <a:gd name="connsiteX3" fmla="*/ 11087100 w 12204700"/>
              <a:gd name="connsiteY3" fmla="*/ 5588000 h 6883400"/>
              <a:gd name="connsiteX4" fmla="*/ 10414000 w 12204700"/>
              <a:gd name="connsiteY4" fmla="*/ 6870700 h 6883400"/>
              <a:gd name="connsiteX5" fmla="*/ 0 w 12204700"/>
              <a:gd name="connsiteY5" fmla="*/ 6883400 h 6883400"/>
              <a:gd name="connsiteX6" fmla="*/ 12700 w 12204700"/>
              <a:gd name="connsiteY6" fmla="*/ 3492500 h 6883400"/>
              <a:gd name="connsiteX0" fmla="*/ 8851900 w 12204700"/>
              <a:gd name="connsiteY0" fmla="*/ 0 h 6858000"/>
              <a:gd name="connsiteX1" fmla="*/ 12204700 w 12204700"/>
              <a:gd name="connsiteY1" fmla="*/ 1549400 h 6858000"/>
              <a:gd name="connsiteX2" fmla="*/ 12204700 w 12204700"/>
              <a:gd name="connsiteY2" fmla="*/ 5168900 h 6858000"/>
              <a:gd name="connsiteX3" fmla="*/ 11087100 w 12204700"/>
              <a:gd name="connsiteY3" fmla="*/ 5562600 h 6858000"/>
              <a:gd name="connsiteX4" fmla="*/ 10414000 w 12204700"/>
              <a:gd name="connsiteY4" fmla="*/ 6845300 h 6858000"/>
              <a:gd name="connsiteX5" fmla="*/ 0 w 12204700"/>
              <a:gd name="connsiteY5" fmla="*/ 6858000 h 6858000"/>
              <a:gd name="connsiteX6" fmla="*/ 12700 w 12204700"/>
              <a:gd name="connsiteY6" fmla="*/ 3467100 h 6858000"/>
              <a:gd name="connsiteX0" fmla="*/ 94615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7282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156700 w 12204700"/>
              <a:gd name="connsiteY0" fmla="*/ 0 h 6883353"/>
              <a:gd name="connsiteX1" fmla="*/ 12204700 w 12204700"/>
              <a:gd name="connsiteY1" fmla="*/ 1574753 h 6883353"/>
              <a:gd name="connsiteX2" fmla="*/ 12204700 w 12204700"/>
              <a:gd name="connsiteY2" fmla="*/ 5194253 h 6883353"/>
              <a:gd name="connsiteX3" fmla="*/ 11087100 w 12204700"/>
              <a:gd name="connsiteY3" fmla="*/ 5587953 h 6883353"/>
              <a:gd name="connsiteX4" fmla="*/ 10414000 w 12204700"/>
              <a:gd name="connsiteY4" fmla="*/ 6870653 h 6883353"/>
              <a:gd name="connsiteX5" fmla="*/ 0 w 12204700"/>
              <a:gd name="connsiteY5" fmla="*/ 6883353 h 6883353"/>
              <a:gd name="connsiteX6" fmla="*/ 12700 w 12204700"/>
              <a:gd name="connsiteY6" fmla="*/ 3492453 h 6883353"/>
              <a:gd name="connsiteX0" fmla="*/ 9398000 w 12204700"/>
              <a:gd name="connsiteY0" fmla="*/ 0 h 6870606"/>
              <a:gd name="connsiteX1" fmla="*/ 12204700 w 12204700"/>
              <a:gd name="connsiteY1" fmla="*/ 1562006 h 6870606"/>
              <a:gd name="connsiteX2" fmla="*/ 12204700 w 12204700"/>
              <a:gd name="connsiteY2" fmla="*/ 5181506 h 6870606"/>
              <a:gd name="connsiteX3" fmla="*/ 11087100 w 12204700"/>
              <a:gd name="connsiteY3" fmla="*/ 557520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204700 w 12204700"/>
              <a:gd name="connsiteY2" fmla="*/ 5181506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192000 w 12204700"/>
              <a:gd name="connsiteY2" fmla="*/ 4429437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4700" h="6870606">
                <a:moveTo>
                  <a:pt x="9398000" y="0"/>
                </a:moveTo>
                <a:lnTo>
                  <a:pt x="12204700" y="1562006"/>
                </a:lnTo>
                <a:cubicBezTo>
                  <a:pt x="12200467" y="2517816"/>
                  <a:pt x="12196233" y="3473627"/>
                  <a:pt x="12192000" y="4429437"/>
                </a:cubicBezTo>
                <a:lnTo>
                  <a:pt x="11518900" y="5371256"/>
                </a:lnTo>
                <a:lnTo>
                  <a:pt x="10414000" y="6857906"/>
                </a:lnTo>
                <a:lnTo>
                  <a:pt x="0" y="6870606"/>
                </a:lnTo>
                <a:cubicBezTo>
                  <a:pt x="4233" y="5740306"/>
                  <a:pt x="8467" y="4610006"/>
                  <a:pt x="12700" y="3479706"/>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6D2C210-5BFE-7B47-805D-141202394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11264435-A38A-EC4F-8D26-4F2F3AFAB884}"/>
              </a:ext>
            </a:extLst>
          </p:cNvPr>
          <p:cNvSpPr>
            <a:spLocks noGrp="1"/>
          </p:cNvSpPr>
          <p:nvPr>
            <p:ph type="title"/>
          </p:nvPr>
        </p:nvSpPr>
        <p:spPr>
          <a:xfrm>
            <a:off x="560878" y="442501"/>
            <a:ext cx="8596668" cy="1320800"/>
          </a:xfrm>
        </p:spPr>
        <p:txBody>
          <a:bodyPr/>
          <a:lstStyle/>
          <a:p>
            <a:r>
              <a:rPr lang="it-IT">
                <a:solidFill>
                  <a:schemeClr val="bg1"/>
                </a:solidFill>
              </a:rPr>
              <a:t>«</a:t>
            </a:r>
            <a:r>
              <a:rPr lang="it-IT" err="1">
                <a:solidFill>
                  <a:schemeClr val="bg1"/>
                </a:solidFill>
              </a:rPr>
              <a:t>One</a:t>
            </a:r>
            <a:r>
              <a:rPr lang="it-IT">
                <a:solidFill>
                  <a:schemeClr val="bg1"/>
                </a:solidFill>
              </a:rPr>
              <a:t> </a:t>
            </a:r>
            <a:r>
              <a:rPr lang="it-IT" err="1">
                <a:solidFill>
                  <a:schemeClr val="bg1"/>
                </a:solidFill>
              </a:rPr>
              <a:t>Fire</a:t>
            </a:r>
            <a:r>
              <a:rPr lang="it-IT">
                <a:solidFill>
                  <a:schemeClr val="bg1"/>
                </a:solidFill>
              </a:rPr>
              <a:t>» </a:t>
            </a:r>
            <a:r>
              <a:rPr lang="it-IT" err="1">
                <a:solidFill>
                  <a:schemeClr val="bg1"/>
                </a:solidFill>
              </a:rPr>
              <a:t>Simulation</a:t>
            </a:r>
            <a:r>
              <a:rPr lang="it-IT">
                <a:solidFill>
                  <a:schemeClr val="bg1"/>
                </a:solidFill>
              </a:rPr>
              <a:t> - </a:t>
            </a:r>
            <a:r>
              <a:rPr lang="it-IT" err="1">
                <a:solidFill>
                  <a:schemeClr val="bg1"/>
                </a:solidFill>
              </a:rPr>
              <a:t>Metrics</a:t>
            </a:r>
            <a:r>
              <a:rPr lang="it-IT">
                <a:solidFill>
                  <a:schemeClr val="bg1"/>
                </a:solidFill>
              </a:rPr>
              <a:t> </a:t>
            </a:r>
          </a:p>
        </p:txBody>
      </p:sp>
      <p:pic>
        <p:nvPicPr>
          <p:cNvPr id="18" name="Immagine 6">
            <a:extLst>
              <a:ext uri="{FF2B5EF4-FFF2-40B4-BE49-F238E27FC236}">
                <a16:creationId xmlns:a16="http://schemas.microsoft.com/office/drawing/2014/main" id="{CE08FC2E-B27B-6440-88FB-1A4396971051}"/>
              </a:ext>
            </a:extLst>
          </p:cNvPr>
          <p:cNvPicPr>
            <a:picLocks noChangeAspect="1"/>
          </p:cNvPicPr>
          <p:nvPr/>
        </p:nvPicPr>
        <p:blipFill>
          <a:blip r:embed="rId5"/>
          <a:stretch>
            <a:fillRect/>
          </a:stretch>
        </p:blipFill>
        <p:spPr>
          <a:xfrm>
            <a:off x="6865510" y="1940524"/>
            <a:ext cx="4887971" cy="2831045"/>
          </a:xfrm>
          <a:prstGeom prst="rect">
            <a:avLst/>
          </a:prstGeom>
        </p:spPr>
      </p:pic>
      <p:sp>
        <p:nvSpPr>
          <p:cNvPr id="12" name="Rettangolo 22">
            <a:extLst>
              <a:ext uri="{FF2B5EF4-FFF2-40B4-BE49-F238E27FC236}">
                <a16:creationId xmlns:a16="http://schemas.microsoft.com/office/drawing/2014/main" id="{9CFBAE36-B5ED-6746-B1C3-7DD011E3437E}"/>
              </a:ext>
            </a:extLst>
          </p:cNvPr>
          <p:cNvSpPr/>
          <p:nvPr/>
        </p:nvSpPr>
        <p:spPr>
          <a:xfrm>
            <a:off x="803043" y="1547857"/>
            <a:ext cx="2588466" cy="430887"/>
          </a:xfrm>
          <a:prstGeom prst="rect">
            <a:avLst/>
          </a:prstGeom>
        </p:spPr>
        <p:txBody>
          <a:bodyPr wrap="none">
            <a:spAutoFit/>
          </a:bodyPr>
          <a:lstStyle/>
          <a:p>
            <a:r>
              <a:rPr lang="en-CA" sz="2200" b="1" err="1">
                <a:solidFill>
                  <a:schemeClr val="bg1"/>
                </a:solidFill>
                <a:latin typeface="Garamond" panose="02020404030301010803" pitchFamily="18" charset="0"/>
              </a:rPr>
              <a:t>Hausdorff</a:t>
            </a:r>
            <a:r>
              <a:rPr lang="en-CA" sz="2200" b="1">
                <a:solidFill>
                  <a:schemeClr val="bg1"/>
                </a:solidFill>
                <a:latin typeface="Garamond" panose="02020404030301010803" pitchFamily="18" charset="0"/>
              </a:rPr>
              <a:t> Distance</a:t>
            </a:r>
            <a:endParaRPr lang="en-CA" sz="2200">
              <a:solidFill>
                <a:schemeClr val="bg1"/>
              </a:solidFill>
            </a:endParaRPr>
          </a:p>
        </p:txBody>
      </p:sp>
      <p:pic>
        <p:nvPicPr>
          <p:cNvPr id="2" name="Picture 1">
            <a:extLst>
              <a:ext uri="{FF2B5EF4-FFF2-40B4-BE49-F238E27FC236}">
                <a16:creationId xmlns:a16="http://schemas.microsoft.com/office/drawing/2014/main" id="{A35F1FEC-525F-894B-9E3F-7D7982E5DD89}"/>
              </a:ext>
            </a:extLst>
          </p:cNvPr>
          <p:cNvPicPr>
            <a:picLocks noChangeAspect="1"/>
          </p:cNvPicPr>
          <p:nvPr/>
        </p:nvPicPr>
        <p:blipFill>
          <a:blip r:embed="rId6"/>
          <a:stretch>
            <a:fillRect/>
          </a:stretch>
        </p:blipFill>
        <p:spPr>
          <a:xfrm>
            <a:off x="933450" y="2247246"/>
            <a:ext cx="5273109" cy="570767"/>
          </a:xfrm>
          <a:prstGeom prst="rect">
            <a:avLst/>
          </a:prstGeom>
        </p:spPr>
      </p:pic>
      <p:pic>
        <p:nvPicPr>
          <p:cNvPr id="5" name="Picture 4">
            <a:extLst>
              <a:ext uri="{FF2B5EF4-FFF2-40B4-BE49-F238E27FC236}">
                <a16:creationId xmlns:a16="http://schemas.microsoft.com/office/drawing/2014/main" id="{54C96BA0-B838-5D47-AEB4-30E5E1CD6C33}"/>
              </a:ext>
            </a:extLst>
          </p:cNvPr>
          <p:cNvPicPr>
            <a:picLocks noChangeAspect="1"/>
          </p:cNvPicPr>
          <p:nvPr/>
        </p:nvPicPr>
        <p:blipFill>
          <a:blip r:embed="rId7"/>
          <a:stretch>
            <a:fillRect/>
          </a:stretch>
        </p:blipFill>
        <p:spPr>
          <a:xfrm>
            <a:off x="1578627" y="3347197"/>
            <a:ext cx="4491479" cy="2994319"/>
          </a:xfrm>
          <a:prstGeom prst="rect">
            <a:avLst/>
          </a:prstGeom>
        </p:spPr>
      </p:pic>
      <p:sp>
        <p:nvSpPr>
          <p:cNvPr id="10" name="Rectangle 9">
            <a:extLst>
              <a:ext uri="{FF2B5EF4-FFF2-40B4-BE49-F238E27FC236}">
                <a16:creationId xmlns:a16="http://schemas.microsoft.com/office/drawing/2014/main" id="{64660D90-3CC9-4F41-9B2B-118102509B73}"/>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LUCA</a:t>
            </a:r>
          </a:p>
        </p:txBody>
      </p:sp>
    </p:spTree>
    <p:extLst>
      <p:ext uri="{BB962C8B-B14F-4D97-AF65-F5344CB8AC3E}">
        <p14:creationId xmlns:p14="http://schemas.microsoft.com/office/powerpoint/2010/main" val="272975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F23CE9D4-957E-0640-823E-353104D0F498}"/>
              </a:ext>
            </a:extLst>
          </p:cNvPr>
          <p:cNvSpPr/>
          <p:nvPr/>
        </p:nvSpPr>
        <p:spPr>
          <a:xfrm>
            <a:off x="0" y="25400"/>
            <a:ext cx="12204700" cy="6845300"/>
          </a:xfrm>
          <a:custGeom>
            <a:avLst/>
            <a:gdLst>
              <a:gd name="connsiteX0" fmla="*/ 8699500 w 12204700"/>
              <a:gd name="connsiteY0" fmla="*/ 0 h 6883400"/>
              <a:gd name="connsiteX1" fmla="*/ 12204700 w 12204700"/>
              <a:gd name="connsiteY1" fmla="*/ 1574800 h 6883400"/>
              <a:gd name="connsiteX2" fmla="*/ 12204700 w 12204700"/>
              <a:gd name="connsiteY2" fmla="*/ 5194300 h 6883400"/>
              <a:gd name="connsiteX3" fmla="*/ 11087100 w 12204700"/>
              <a:gd name="connsiteY3" fmla="*/ 5588000 h 6883400"/>
              <a:gd name="connsiteX4" fmla="*/ 10414000 w 12204700"/>
              <a:gd name="connsiteY4" fmla="*/ 6870700 h 6883400"/>
              <a:gd name="connsiteX5" fmla="*/ 0 w 12204700"/>
              <a:gd name="connsiteY5" fmla="*/ 6883400 h 6883400"/>
              <a:gd name="connsiteX6" fmla="*/ 12700 w 12204700"/>
              <a:gd name="connsiteY6" fmla="*/ 3492500 h 6883400"/>
              <a:gd name="connsiteX0" fmla="*/ 8851900 w 12204700"/>
              <a:gd name="connsiteY0" fmla="*/ 0 h 6858000"/>
              <a:gd name="connsiteX1" fmla="*/ 12204700 w 12204700"/>
              <a:gd name="connsiteY1" fmla="*/ 1549400 h 6858000"/>
              <a:gd name="connsiteX2" fmla="*/ 12204700 w 12204700"/>
              <a:gd name="connsiteY2" fmla="*/ 5168900 h 6858000"/>
              <a:gd name="connsiteX3" fmla="*/ 11087100 w 12204700"/>
              <a:gd name="connsiteY3" fmla="*/ 5562600 h 6858000"/>
              <a:gd name="connsiteX4" fmla="*/ 10414000 w 12204700"/>
              <a:gd name="connsiteY4" fmla="*/ 6845300 h 6858000"/>
              <a:gd name="connsiteX5" fmla="*/ 0 w 12204700"/>
              <a:gd name="connsiteY5" fmla="*/ 6858000 h 6858000"/>
              <a:gd name="connsiteX6" fmla="*/ 12700 w 12204700"/>
              <a:gd name="connsiteY6" fmla="*/ 3467100 h 6858000"/>
              <a:gd name="connsiteX0" fmla="*/ 94615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7282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156700 w 12204700"/>
              <a:gd name="connsiteY0" fmla="*/ 0 h 6883353"/>
              <a:gd name="connsiteX1" fmla="*/ 12204700 w 12204700"/>
              <a:gd name="connsiteY1" fmla="*/ 1574753 h 6883353"/>
              <a:gd name="connsiteX2" fmla="*/ 12204700 w 12204700"/>
              <a:gd name="connsiteY2" fmla="*/ 5194253 h 6883353"/>
              <a:gd name="connsiteX3" fmla="*/ 11087100 w 12204700"/>
              <a:gd name="connsiteY3" fmla="*/ 5587953 h 6883353"/>
              <a:gd name="connsiteX4" fmla="*/ 10414000 w 12204700"/>
              <a:gd name="connsiteY4" fmla="*/ 6870653 h 6883353"/>
              <a:gd name="connsiteX5" fmla="*/ 0 w 12204700"/>
              <a:gd name="connsiteY5" fmla="*/ 6883353 h 6883353"/>
              <a:gd name="connsiteX6" fmla="*/ 12700 w 12204700"/>
              <a:gd name="connsiteY6" fmla="*/ 3492453 h 6883353"/>
              <a:gd name="connsiteX0" fmla="*/ 9398000 w 12204700"/>
              <a:gd name="connsiteY0" fmla="*/ 0 h 6870606"/>
              <a:gd name="connsiteX1" fmla="*/ 12204700 w 12204700"/>
              <a:gd name="connsiteY1" fmla="*/ 1562006 h 6870606"/>
              <a:gd name="connsiteX2" fmla="*/ 12204700 w 12204700"/>
              <a:gd name="connsiteY2" fmla="*/ 5181506 h 6870606"/>
              <a:gd name="connsiteX3" fmla="*/ 11087100 w 12204700"/>
              <a:gd name="connsiteY3" fmla="*/ 557520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204700 w 12204700"/>
              <a:gd name="connsiteY2" fmla="*/ 5181506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192000 w 12204700"/>
              <a:gd name="connsiteY2" fmla="*/ 4429437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4700" h="6870606">
                <a:moveTo>
                  <a:pt x="9398000" y="0"/>
                </a:moveTo>
                <a:lnTo>
                  <a:pt x="12204700" y="1562006"/>
                </a:lnTo>
                <a:cubicBezTo>
                  <a:pt x="12200467" y="2517816"/>
                  <a:pt x="12196233" y="3473627"/>
                  <a:pt x="12192000" y="4429437"/>
                </a:cubicBezTo>
                <a:lnTo>
                  <a:pt x="11518900" y="5371256"/>
                </a:lnTo>
                <a:lnTo>
                  <a:pt x="10414000" y="6857906"/>
                </a:lnTo>
                <a:lnTo>
                  <a:pt x="0" y="6870606"/>
                </a:lnTo>
                <a:cubicBezTo>
                  <a:pt x="4233" y="5740306"/>
                  <a:pt x="8467" y="4610006"/>
                  <a:pt x="12700" y="3479706"/>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FE407CA-E62C-B34E-99DE-53A2DF6E2911}"/>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LUCA</a:t>
            </a:r>
          </a:p>
        </p:txBody>
      </p:sp>
      <p:pic>
        <p:nvPicPr>
          <p:cNvPr id="1026" name="Picture 2" descr="Dalton Highway (~MP 50) the Trans-Alaska Pipeline Isom Creek Fire (#187)  Wildfire and Smoke Map | statesmanjournal.com">
            <a:extLst>
              <a:ext uri="{FF2B5EF4-FFF2-40B4-BE49-F238E27FC236}">
                <a16:creationId xmlns:a16="http://schemas.microsoft.com/office/drawing/2014/main" id="{4BFD8AC6-1377-CA4E-85F6-6778DDA75A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64" b="22592"/>
          <a:stretch/>
        </p:blipFill>
        <p:spPr bwMode="auto">
          <a:xfrm>
            <a:off x="0" y="0"/>
            <a:ext cx="9332259"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132ACF-EE59-C94C-8378-1CE5CEF5B47B}"/>
              </a:ext>
            </a:extLst>
          </p:cNvPr>
          <p:cNvSpPr txBox="1"/>
          <p:nvPr/>
        </p:nvSpPr>
        <p:spPr>
          <a:xfrm>
            <a:off x="273702" y="175841"/>
            <a:ext cx="8778410" cy="584775"/>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it-IT" sz="3200" dirty="0" err="1">
                <a:solidFill>
                  <a:schemeClr val="bg1"/>
                </a:solidFill>
              </a:rPr>
              <a:t>Implementation</a:t>
            </a:r>
            <a:r>
              <a:rPr lang="it-IT" sz="3200" dirty="0">
                <a:solidFill>
                  <a:schemeClr val="bg1"/>
                </a:solidFill>
              </a:rPr>
              <a:t>: </a:t>
            </a:r>
            <a:r>
              <a:rPr lang="it-IT" sz="3200" dirty="0" err="1">
                <a:solidFill>
                  <a:schemeClr val="bg1"/>
                </a:solidFill>
              </a:rPr>
              <a:t>Isom</a:t>
            </a:r>
            <a:r>
              <a:rPr lang="it-IT" sz="3200" dirty="0">
                <a:solidFill>
                  <a:schemeClr val="bg1"/>
                </a:solidFill>
              </a:rPr>
              <a:t>-Creek </a:t>
            </a:r>
            <a:r>
              <a:rPr lang="it-IT" sz="3200" dirty="0" err="1">
                <a:solidFill>
                  <a:schemeClr val="bg1"/>
                </a:solidFill>
              </a:rPr>
              <a:t>fire</a:t>
            </a:r>
            <a:r>
              <a:rPr lang="it-IT" sz="3200" dirty="0">
                <a:solidFill>
                  <a:schemeClr val="bg1"/>
                </a:solidFill>
              </a:rPr>
              <a:t> </a:t>
            </a:r>
            <a:r>
              <a:rPr lang="it-IT" sz="3200" dirty="0" err="1">
                <a:solidFill>
                  <a:schemeClr val="bg1"/>
                </a:solidFill>
              </a:rPr>
              <a:t>simulation</a:t>
            </a:r>
            <a:endParaRPr lang="it-IT" sz="3200" dirty="0">
              <a:solidFill>
                <a:schemeClr val="bg1"/>
              </a:solidFill>
            </a:endParaRPr>
          </a:p>
        </p:txBody>
      </p:sp>
      <p:sp>
        <p:nvSpPr>
          <p:cNvPr id="9" name="Rectangle 8">
            <a:extLst>
              <a:ext uri="{FF2B5EF4-FFF2-40B4-BE49-F238E27FC236}">
                <a16:creationId xmlns:a16="http://schemas.microsoft.com/office/drawing/2014/main" id="{E0BD8422-B13F-CC4D-A3BE-D61F9EF7ED56}"/>
              </a:ext>
            </a:extLst>
          </p:cNvPr>
          <p:cNvSpPr/>
          <p:nvPr/>
        </p:nvSpPr>
        <p:spPr>
          <a:xfrm>
            <a:off x="0" y="6629400"/>
            <a:ext cx="12192000" cy="241300"/>
          </a:xfrm>
          <a:prstGeom prst="rect">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200" err="1">
                <a:solidFill>
                  <a:sysClr val="windowText" lastClr="000000"/>
                </a:solidFill>
              </a:rPr>
              <a:t>https</a:t>
            </a:r>
            <a:r>
              <a:rPr lang="it-IT" sz="1200">
                <a:solidFill>
                  <a:sysClr val="windowText" lastClr="000000"/>
                </a:solidFill>
              </a:rPr>
              <a:t>://</a:t>
            </a:r>
            <a:r>
              <a:rPr lang="it-IT" sz="1200" err="1">
                <a:solidFill>
                  <a:sysClr val="windowText" lastClr="000000"/>
                </a:solidFill>
              </a:rPr>
              <a:t>data.statesmanjournal.com</a:t>
            </a:r>
            <a:r>
              <a:rPr lang="it-IT" sz="1200">
                <a:solidFill>
                  <a:sysClr val="windowText" lastClr="000000"/>
                </a:solidFill>
              </a:rPr>
              <a:t>/</a:t>
            </a:r>
            <a:r>
              <a:rPr lang="it-IT" sz="1200" err="1">
                <a:solidFill>
                  <a:sysClr val="windowText" lastClr="000000"/>
                </a:solidFill>
              </a:rPr>
              <a:t>fires</a:t>
            </a:r>
            <a:r>
              <a:rPr lang="it-IT" sz="1200">
                <a:solidFill>
                  <a:sysClr val="windowText" lastClr="000000"/>
                </a:solidFill>
              </a:rPr>
              <a:t>/</a:t>
            </a:r>
            <a:r>
              <a:rPr lang="it-IT" sz="1200" err="1">
                <a:solidFill>
                  <a:sysClr val="windowText" lastClr="000000"/>
                </a:solidFill>
              </a:rPr>
              <a:t>incident</a:t>
            </a:r>
            <a:r>
              <a:rPr lang="it-IT" sz="1200">
                <a:solidFill>
                  <a:sysClr val="windowText" lastClr="000000"/>
                </a:solidFill>
              </a:rPr>
              <a:t>/</a:t>
            </a:r>
            <a:r>
              <a:rPr lang="it-IT" sz="1200" err="1">
                <a:solidFill>
                  <a:sysClr val="windowText" lastClr="000000"/>
                </a:solidFill>
              </a:rPr>
              <a:t>photograph</a:t>
            </a:r>
            <a:r>
              <a:rPr lang="it-IT" sz="1200">
                <a:solidFill>
                  <a:sysClr val="windowText" lastClr="000000"/>
                </a:solidFill>
              </a:rPr>
              <a:t>/6758/20/98081/</a:t>
            </a:r>
          </a:p>
        </p:txBody>
      </p:sp>
      <p:pic>
        <p:nvPicPr>
          <p:cNvPr id="1028" name="Picture 4" descr="Extreme Thunderstorms Forecast for Isom Creek – AK Fire Info">
            <a:extLst>
              <a:ext uri="{FF2B5EF4-FFF2-40B4-BE49-F238E27FC236}">
                <a16:creationId xmlns:a16="http://schemas.microsoft.com/office/drawing/2014/main" id="{0FFDD6C3-CAB8-894F-BDB3-05E31D6F37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862" t="4902" r="21961" b="5936"/>
          <a:stretch/>
        </p:blipFill>
        <p:spPr bwMode="auto">
          <a:xfrm>
            <a:off x="9325813" y="-12700"/>
            <a:ext cx="2866187" cy="6629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8225038-CDEF-8447-BFEE-B50FF5B8CDE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818" b="90042" l="7447" r="93769">
                        <a14:foregroundMark x1="7447" y1="46704" x2="7447" y2="46704"/>
                        <a14:foregroundMark x1="52128" y1="9818" x2="52128" y2="9818"/>
                        <a14:foregroundMark x1="92401" y1="36466" x2="92401" y2="36466"/>
                        <a14:foregroundMark x1="93769" y1="44180" x2="93769" y2="44180"/>
                        <a14:foregroundMark x1="89210" y1="60028" x2="89210" y2="60028"/>
                        <a14:foregroundMark x1="80243" y1="73072" x2="80243" y2="73072"/>
                        <a14:foregroundMark x1="78875" y1="73352" x2="71733" y2="79944"/>
                        <a14:foregroundMark x1="71733" y1="79944" x2="67325" y2="81767"/>
                        <a14:foregroundMark x1="95593" y1="49649" x2="90881" y2="63534"/>
                        <a14:foregroundMark x1="90881" y1="63534" x2="81915" y2="75736"/>
                        <a14:foregroundMark x1="81915" y1="75736" x2="55623" y2="90042"/>
                      </a14:backgroundRemoval>
                    </a14:imgEffect>
                  </a14:imgLayer>
                </a14:imgProps>
              </a:ext>
            </a:extLst>
          </a:blip>
          <a:srcRect l="481" r="28875" b="23527"/>
          <a:stretch/>
        </p:blipFill>
        <p:spPr>
          <a:xfrm>
            <a:off x="9829800" y="3845859"/>
            <a:ext cx="2362200" cy="2770841"/>
          </a:xfrm>
          <a:prstGeom prst="rect">
            <a:avLst/>
          </a:prstGeom>
        </p:spPr>
      </p:pic>
      <p:sp>
        <p:nvSpPr>
          <p:cNvPr id="19" name="TextBox 18">
            <a:extLst>
              <a:ext uri="{FF2B5EF4-FFF2-40B4-BE49-F238E27FC236}">
                <a16:creationId xmlns:a16="http://schemas.microsoft.com/office/drawing/2014/main" id="{6E098DD5-9645-2240-BF97-A7AB77CAC4BB}"/>
              </a:ext>
            </a:extLst>
          </p:cNvPr>
          <p:cNvSpPr txBox="1"/>
          <p:nvPr/>
        </p:nvSpPr>
        <p:spPr>
          <a:xfrm>
            <a:off x="9515932" y="298951"/>
            <a:ext cx="2485947" cy="338554"/>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it-IT" sz="1600" err="1">
                <a:solidFill>
                  <a:schemeClr val="bg1"/>
                </a:solidFill>
              </a:rPr>
              <a:t>June</a:t>
            </a:r>
            <a:r>
              <a:rPr lang="it-IT" sz="1600">
                <a:solidFill>
                  <a:schemeClr val="bg1"/>
                </a:solidFill>
              </a:rPr>
              <a:t> 2020</a:t>
            </a:r>
          </a:p>
        </p:txBody>
      </p:sp>
    </p:spTree>
    <p:extLst>
      <p:ext uri="{BB962C8B-B14F-4D97-AF65-F5344CB8AC3E}">
        <p14:creationId xmlns:p14="http://schemas.microsoft.com/office/powerpoint/2010/main" val="2931701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F23CE9D4-957E-0640-823E-353104D0F498}"/>
              </a:ext>
            </a:extLst>
          </p:cNvPr>
          <p:cNvSpPr/>
          <p:nvPr/>
        </p:nvSpPr>
        <p:spPr>
          <a:xfrm>
            <a:off x="0" y="25400"/>
            <a:ext cx="12204700" cy="6845300"/>
          </a:xfrm>
          <a:custGeom>
            <a:avLst/>
            <a:gdLst>
              <a:gd name="connsiteX0" fmla="*/ 8699500 w 12204700"/>
              <a:gd name="connsiteY0" fmla="*/ 0 h 6883400"/>
              <a:gd name="connsiteX1" fmla="*/ 12204700 w 12204700"/>
              <a:gd name="connsiteY1" fmla="*/ 1574800 h 6883400"/>
              <a:gd name="connsiteX2" fmla="*/ 12204700 w 12204700"/>
              <a:gd name="connsiteY2" fmla="*/ 5194300 h 6883400"/>
              <a:gd name="connsiteX3" fmla="*/ 11087100 w 12204700"/>
              <a:gd name="connsiteY3" fmla="*/ 5588000 h 6883400"/>
              <a:gd name="connsiteX4" fmla="*/ 10414000 w 12204700"/>
              <a:gd name="connsiteY4" fmla="*/ 6870700 h 6883400"/>
              <a:gd name="connsiteX5" fmla="*/ 0 w 12204700"/>
              <a:gd name="connsiteY5" fmla="*/ 6883400 h 6883400"/>
              <a:gd name="connsiteX6" fmla="*/ 12700 w 12204700"/>
              <a:gd name="connsiteY6" fmla="*/ 3492500 h 6883400"/>
              <a:gd name="connsiteX0" fmla="*/ 8851900 w 12204700"/>
              <a:gd name="connsiteY0" fmla="*/ 0 h 6858000"/>
              <a:gd name="connsiteX1" fmla="*/ 12204700 w 12204700"/>
              <a:gd name="connsiteY1" fmla="*/ 1549400 h 6858000"/>
              <a:gd name="connsiteX2" fmla="*/ 12204700 w 12204700"/>
              <a:gd name="connsiteY2" fmla="*/ 5168900 h 6858000"/>
              <a:gd name="connsiteX3" fmla="*/ 11087100 w 12204700"/>
              <a:gd name="connsiteY3" fmla="*/ 5562600 h 6858000"/>
              <a:gd name="connsiteX4" fmla="*/ 10414000 w 12204700"/>
              <a:gd name="connsiteY4" fmla="*/ 6845300 h 6858000"/>
              <a:gd name="connsiteX5" fmla="*/ 0 w 12204700"/>
              <a:gd name="connsiteY5" fmla="*/ 6858000 h 6858000"/>
              <a:gd name="connsiteX6" fmla="*/ 12700 w 12204700"/>
              <a:gd name="connsiteY6" fmla="*/ 3467100 h 6858000"/>
              <a:gd name="connsiteX0" fmla="*/ 94615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7282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156700 w 12204700"/>
              <a:gd name="connsiteY0" fmla="*/ 0 h 6883353"/>
              <a:gd name="connsiteX1" fmla="*/ 12204700 w 12204700"/>
              <a:gd name="connsiteY1" fmla="*/ 1574753 h 6883353"/>
              <a:gd name="connsiteX2" fmla="*/ 12204700 w 12204700"/>
              <a:gd name="connsiteY2" fmla="*/ 5194253 h 6883353"/>
              <a:gd name="connsiteX3" fmla="*/ 11087100 w 12204700"/>
              <a:gd name="connsiteY3" fmla="*/ 5587953 h 6883353"/>
              <a:gd name="connsiteX4" fmla="*/ 10414000 w 12204700"/>
              <a:gd name="connsiteY4" fmla="*/ 6870653 h 6883353"/>
              <a:gd name="connsiteX5" fmla="*/ 0 w 12204700"/>
              <a:gd name="connsiteY5" fmla="*/ 6883353 h 6883353"/>
              <a:gd name="connsiteX6" fmla="*/ 12700 w 12204700"/>
              <a:gd name="connsiteY6" fmla="*/ 3492453 h 6883353"/>
              <a:gd name="connsiteX0" fmla="*/ 9398000 w 12204700"/>
              <a:gd name="connsiteY0" fmla="*/ 0 h 6870606"/>
              <a:gd name="connsiteX1" fmla="*/ 12204700 w 12204700"/>
              <a:gd name="connsiteY1" fmla="*/ 1562006 h 6870606"/>
              <a:gd name="connsiteX2" fmla="*/ 12204700 w 12204700"/>
              <a:gd name="connsiteY2" fmla="*/ 5181506 h 6870606"/>
              <a:gd name="connsiteX3" fmla="*/ 11087100 w 12204700"/>
              <a:gd name="connsiteY3" fmla="*/ 557520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204700 w 12204700"/>
              <a:gd name="connsiteY2" fmla="*/ 5181506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192000 w 12204700"/>
              <a:gd name="connsiteY2" fmla="*/ 4429437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4700" h="6870606">
                <a:moveTo>
                  <a:pt x="9398000" y="0"/>
                </a:moveTo>
                <a:lnTo>
                  <a:pt x="12204700" y="1562006"/>
                </a:lnTo>
                <a:cubicBezTo>
                  <a:pt x="12200467" y="2517816"/>
                  <a:pt x="12196233" y="3473627"/>
                  <a:pt x="12192000" y="4429437"/>
                </a:cubicBezTo>
                <a:lnTo>
                  <a:pt x="11518900" y="5371256"/>
                </a:lnTo>
                <a:lnTo>
                  <a:pt x="10414000" y="6857906"/>
                </a:lnTo>
                <a:lnTo>
                  <a:pt x="0" y="6870606"/>
                </a:lnTo>
                <a:cubicBezTo>
                  <a:pt x="4233" y="5740306"/>
                  <a:pt x="8467" y="4610006"/>
                  <a:pt x="12700" y="3479706"/>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50" name="Picture 2" descr="Isom Creek Fire progression map | Download Scientific Diagram">
            <a:extLst>
              <a:ext uri="{FF2B5EF4-FFF2-40B4-BE49-F238E27FC236}">
                <a16:creationId xmlns:a16="http://schemas.microsoft.com/office/drawing/2014/main" id="{2545896E-7B17-B94B-B99F-E2FCAF549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 y="25400"/>
            <a:ext cx="9352010" cy="69957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FE407CA-E62C-B34E-99DE-53A2DF6E2911}"/>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LUCA</a:t>
            </a:r>
          </a:p>
        </p:txBody>
      </p:sp>
      <p:sp>
        <p:nvSpPr>
          <p:cNvPr id="6" name="TextBox 5">
            <a:extLst>
              <a:ext uri="{FF2B5EF4-FFF2-40B4-BE49-F238E27FC236}">
                <a16:creationId xmlns:a16="http://schemas.microsoft.com/office/drawing/2014/main" id="{CF132ACF-EE59-C94C-8378-1CE5CEF5B47B}"/>
              </a:ext>
            </a:extLst>
          </p:cNvPr>
          <p:cNvSpPr txBox="1"/>
          <p:nvPr/>
        </p:nvSpPr>
        <p:spPr>
          <a:xfrm>
            <a:off x="1863203" y="5540213"/>
            <a:ext cx="7215125" cy="523220"/>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it-IT" sz="2800" err="1">
                <a:solidFill>
                  <a:schemeClr val="bg1"/>
                </a:solidFill>
              </a:rPr>
              <a:t>Implementation</a:t>
            </a:r>
            <a:r>
              <a:rPr lang="it-IT" sz="2800">
                <a:solidFill>
                  <a:schemeClr val="bg1"/>
                </a:solidFill>
              </a:rPr>
              <a:t>: </a:t>
            </a:r>
            <a:r>
              <a:rPr lang="it-IT" sz="2800" err="1">
                <a:solidFill>
                  <a:schemeClr val="bg1"/>
                </a:solidFill>
              </a:rPr>
              <a:t>isom</a:t>
            </a:r>
            <a:r>
              <a:rPr lang="it-IT" sz="2800">
                <a:solidFill>
                  <a:schemeClr val="bg1"/>
                </a:solidFill>
              </a:rPr>
              <a:t>-Creek </a:t>
            </a:r>
            <a:r>
              <a:rPr lang="it-IT" sz="2800" err="1">
                <a:solidFill>
                  <a:schemeClr val="bg1"/>
                </a:solidFill>
              </a:rPr>
              <a:t>fire</a:t>
            </a:r>
            <a:r>
              <a:rPr lang="it-IT" sz="2800">
                <a:solidFill>
                  <a:schemeClr val="bg1"/>
                </a:solidFill>
              </a:rPr>
              <a:t> </a:t>
            </a:r>
            <a:r>
              <a:rPr lang="it-IT" sz="2800" err="1">
                <a:solidFill>
                  <a:schemeClr val="bg1"/>
                </a:solidFill>
              </a:rPr>
              <a:t>simulation</a:t>
            </a:r>
            <a:endParaRPr lang="it-IT" sz="2800">
              <a:solidFill>
                <a:schemeClr val="bg1"/>
              </a:solidFill>
            </a:endParaRPr>
          </a:p>
        </p:txBody>
      </p:sp>
      <p:sp>
        <p:nvSpPr>
          <p:cNvPr id="9" name="Rectangle 8">
            <a:extLst>
              <a:ext uri="{FF2B5EF4-FFF2-40B4-BE49-F238E27FC236}">
                <a16:creationId xmlns:a16="http://schemas.microsoft.com/office/drawing/2014/main" id="{E0BD8422-B13F-CC4D-A3BE-D61F9EF7ED56}"/>
              </a:ext>
            </a:extLst>
          </p:cNvPr>
          <p:cNvSpPr/>
          <p:nvPr/>
        </p:nvSpPr>
        <p:spPr>
          <a:xfrm>
            <a:off x="0" y="6629400"/>
            <a:ext cx="12192000" cy="241300"/>
          </a:xfrm>
          <a:prstGeom prst="rect">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200" err="1">
                <a:solidFill>
                  <a:sysClr val="windowText" lastClr="000000"/>
                </a:solidFill>
              </a:rPr>
              <a:t>https</a:t>
            </a:r>
            <a:r>
              <a:rPr lang="it-IT" sz="1200">
                <a:solidFill>
                  <a:sysClr val="windowText" lastClr="000000"/>
                </a:solidFill>
              </a:rPr>
              <a:t>://</a:t>
            </a:r>
            <a:r>
              <a:rPr lang="it-IT" sz="1200" err="1">
                <a:solidFill>
                  <a:sysClr val="windowText" lastClr="000000"/>
                </a:solidFill>
              </a:rPr>
              <a:t>data.statesmanjournal.com</a:t>
            </a:r>
            <a:r>
              <a:rPr lang="it-IT" sz="1200">
                <a:solidFill>
                  <a:sysClr val="windowText" lastClr="000000"/>
                </a:solidFill>
              </a:rPr>
              <a:t>/</a:t>
            </a:r>
            <a:r>
              <a:rPr lang="it-IT" sz="1200" err="1">
                <a:solidFill>
                  <a:sysClr val="windowText" lastClr="000000"/>
                </a:solidFill>
              </a:rPr>
              <a:t>fires</a:t>
            </a:r>
            <a:r>
              <a:rPr lang="it-IT" sz="1200">
                <a:solidFill>
                  <a:sysClr val="windowText" lastClr="000000"/>
                </a:solidFill>
              </a:rPr>
              <a:t>/</a:t>
            </a:r>
            <a:r>
              <a:rPr lang="it-IT" sz="1200" err="1">
                <a:solidFill>
                  <a:sysClr val="windowText" lastClr="000000"/>
                </a:solidFill>
              </a:rPr>
              <a:t>incident</a:t>
            </a:r>
            <a:r>
              <a:rPr lang="it-IT" sz="1200">
                <a:solidFill>
                  <a:sysClr val="windowText" lastClr="000000"/>
                </a:solidFill>
              </a:rPr>
              <a:t>/</a:t>
            </a:r>
            <a:r>
              <a:rPr lang="it-IT" sz="1200" err="1">
                <a:solidFill>
                  <a:sysClr val="windowText" lastClr="000000"/>
                </a:solidFill>
              </a:rPr>
              <a:t>photograph</a:t>
            </a:r>
            <a:r>
              <a:rPr lang="it-IT" sz="1200">
                <a:solidFill>
                  <a:sysClr val="windowText" lastClr="000000"/>
                </a:solidFill>
              </a:rPr>
              <a:t>/6758/20/98081/</a:t>
            </a:r>
          </a:p>
        </p:txBody>
      </p:sp>
      <p:pic>
        <p:nvPicPr>
          <p:cNvPr id="1028" name="Picture 4" descr="Extreme Thunderstorms Forecast for Isom Creek – AK Fire Info">
            <a:extLst>
              <a:ext uri="{FF2B5EF4-FFF2-40B4-BE49-F238E27FC236}">
                <a16:creationId xmlns:a16="http://schemas.microsoft.com/office/drawing/2014/main" id="{0FFDD6C3-CAB8-894F-BDB3-05E31D6F37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862" t="4902" r="21961" b="5936"/>
          <a:stretch/>
        </p:blipFill>
        <p:spPr bwMode="auto">
          <a:xfrm>
            <a:off x="9325813" y="-12700"/>
            <a:ext cx="2866187" cy="6629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8225038-CDEF-8447-BFEE-B50FF5B8CDE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818" b="90042" l="7447" r="93769">
                        <a14:foregroundMark x1="7447" y1="46704" x2="7447" y2="46704"/>
                        <a14:foregroundMark x1="52128" y1="9818" x2="52128" y2="9818"/>
                        <a14:foregroundMark x1="92401" y1="36466" x2="92401" y2="36466"/>
                        <a14:foregroundMark x1="93769" y1="44180" x2="93769" y2="44180"/>
                        <a14:foregroundMark x1="89210" y1="60028" x2="89210" y2="60028"/>
                        <a14:foregroundMark x1="80243" y1="73072" x2="80243" y2="73072"/>
                        <a14:foregroundMark x1="78875" y1="73352" x2="71733" y2="79944"/>
                        <a14:foregroundMark x1="71733" y1="79944" x2="67325" y2="81767"/>
                        <a14:foregroundMark x1="95593" y1="49649" x2="90881" y2="63534"/>
                        <a14:foregroundMark x1="90881" y1="63534" x2="81915" y2="75736"/>
                        <a14:foregroundMark x1="81915" y1="75736" x2="55623" y2="90042"/>
                      </a14:backgroundRemoval>
                    </a14:imgEffect>
                  </a14:imgLayer>
                </a14:imgProps>
              </a:ext>
            </a:extLst>
          </a:blip>
          <a:srcRect l="481" r="28875" b="23527"/>
          <a:stretch/>
        </p:blipFill>
        <p:spPr>
          <a:xfrm>
            <a:off x="9829800" y="3845859"/>
            <a:ext cx="2362200" cy="2770841"/>
          </a:xfrm>
          <a:prstGeom prst="rect">
            <a:avLst/>
          </a:prstGeom>
        </p:spPr>
      </p:pic>
    </p:spTree>
    <p:extLst>
      <p:ext uri="{BB962C8B-B14F-4D97-AF65-F5344CB8AC3E}">
        <p14:creationId xmlns:p14="http://schemas.microsoft.com/office/powerpoint/2010/main" val="2211390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F23CE9D4-957E-0640-823E-353104D0F498}"/>
              </a:ext>
            </a:extLst>
          </p:cNvPr>
          <p:cNvSpPr/>
          <p:nvPr/>
        </p:nvSpPr>
        <p:spPr>
          <a:xfrm>
            <a:off x="0" y="25400"/>
            <a:ext cx="12204700" cy="6845300"/>
          </a:xfrm>
          <a:custGeom>
            <a:avLst/>
            <a:gdLst>
              <a:gd name="connsiteX0" fmla="*/ 8699500 w 12204700"/>
              <a:gd name="connsiteY0" fmla="*/ 0 h 6883400"/>
              <a:gd name="connsiteX1" fmla="*/ 12204700 w 12204700"/>
              <a:gd name="connsiteY1" fmla="*/ 1574800 h 6883400"/>
              <a:gd name="connsiteX2" fmla="*/ 12204700 w 12204700"/>
              <a:gd name="connsiteY2" fmla="*/ 5194300 h 6883400"/>
              <a:gd name="connsiteX3" fmla="*/ 11087100 w 12204700"/>
              <a:gd name="connsiteY3" fmla="*/ 5588000 h 6883400"/>
              <a:gd name="connsiteX4" fmla="*/ 10414000 w 12204700"/>
              <a:gd name="connsiteY4" fmla="*/ 6870700 h 6883400"/>
              <a:gd name="connsiteX5" fmla="*/ 0 w 12204700"/>
              <a:gd name="connsiteY5" fmla="*/ 6883400 h 6883400"/>
              <a:gd name="connsiteX6" fmla="*/ 12700 w 12204700"/>
              <a:gd name="connsiteY6" fmla="*/ 3492500 h 6883400"/>
              <a:gd name="connsiteX0" fmla="*/ 8851900 w 12204700"/>
              <a:gd name="connsiteY0" fmla="*/ 0 h 6858000"/>
              <a:gd name="connsiteX1" fmla="*/ 12204700 w 12204700"/>
              <a:gd name="connsiteY1" fmla="*/ 1549400 h 6858000"/>
              <a:gd name="connsiteX2" fmla="*/ 12204700 w 12204700"/>
              <a:gd name="connsiteY2" fmla="*/ 5168900 h 6858000"/>
              <a:gd name="connsiteX3" fmla="*/ 11087100 w 12204700"/>
              <a:gd name="connsiteY3" fmla="*/ 5562600 h 6858000"/>
              <a:gd name="connsiteX4" fmla="*/ 10414000 w 12204700"/>
              <a:gd name="connsiteY4" fmla="*/ 6845300 h 6858000"/>
              <a:gd name="connsiteX5" fmla="*/ 0 w 12204700"/>
              <a:gd name="connsiteY5" fmla="*/ 6858000 h 6858000"/>
              <a:gd name="connsiteX6" fmla="*/ 12700 w 12204700"/>
              <a:gd name="connsiteY6" fmla="*/ 3467100 h 6858000"/>
              <a:gd name="connsiteX0" fmla="*/ 94615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7282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156700 w 12204700"/>
              <a:gd name="connsiteY0" fmla="*/ 0 h 6883353"/>
              <a:gd name="connsiteX1" fmla="*/ 12204700 w 12204700"/>
              <a:gd name="connsiteY1" fmla="*/ 1574753 h 6883353"/>
              <a:gd name="connsiteX2" fmla="*/ 12204700 w 12204700"/>
              <a:gd name="connsiteY2" fmla="*/ 5194253 h 6883353"/>
              <a:gd name="connsiteX3" fmla="*/ 11087100 w 12204700"/>
              <a:gd name="connsiteY3" fmla="*/ 5587953 h 6883353"/>
              <a:gd name="connsiteX4" fmla="*/ 10414000 w 12204700"/>
              <a:gd name="connsiteY4" fmla="*/ 6870653 h 6883353"/>
              <a:gd name="connsiteX5" fmla="*/ 0 w 12204700"/>
              <a:gd name="connsiteY5" fmla="*/ 6883353 h 6883353"/>
              <a:gd name="connsiteX6" fmla="*/ 12700 w 12204700"/>
              <a:gd name="connsiteY6" fmla="*/ 3492453 h 6883353"/>
              <a:gd name="connsiteX0" fmla="*/ 9398000 w 12204700"/>
              <a:gd name="connsiteY0" fmla="*/ 0 h 6870606"/>
              <a:gd name="connsiteX1" fmla="*/ 12204700 w 12204700"/>
              <a:gd name="connsiteY1" fmla="*/ 1562006 h 6870606"/>
              <a:gd name="connsiteX2" fmla="*/ 12204700 w 12204700"/>
              <a:gd name="connsiteY2" fmla="*/ 5181506 h 6870606"/>
              <a:gd name="connsiteX3" fmla="*/ 11087100 w 12204700"/>
              <a:gd name="connsiteY3" fmla="*/ 557520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204700 w 12204700"/>
              <a:gd name="connsiteY2" fmla="*/ 5181506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192000 w 12204700"/>
              <a:gd name="connsiteY2" fmla="*/ 4429437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4700" h="6870606">
                <a:moveTo>
                  <a:pt x="9398000" y="0"/>
                </a:moveTo>
                <a:lnTo>
                  <a:pt x="12204700" y="1562006"/>
                </a:lnTo>
                <a:cubicBezTo>
                  <a:pt x="12200467" y="2517816"/>
                  <a:pt x="12196233" y="3473627"/>
                  <a:pt x="12192000" y="4429437"/>
                </a:cubicBezTo>
                <a:lnTo>
                  <a:pt x="11518900" y="5371256"/>
                </a:lnTo>
                <a:lnTo>
                  <a:pt x="10414000" y="6857906"/>
                </a:lnTo>
                <a:lnTo>
                  <a:pt x="0" y="6870606"/>
                </a:lnTo>
                <a:cubicBezTo>
                  <a:pt x="4233" y="5740306"/>
                  <a:pt x="8467" y="4610006"/>
                  <a:pt x="12700" y="3479706"/>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6D2C210-5BFE-7B47-805D-141202394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11264435-A38A-EC4F-8D26-4F2F3AFAB884}"/>
              </a:ext>
            </a:extLst>
          </p:cNvPr>
          <p:cNvSpPr>
            <a:spLocks noGrp="1"/>
          </p:cNvSpPr>
          <p:nvPr>
            <p:ph type="title"/>
          </p:nvPr>
        </p:nvSpPr>
        <p:spPr>
          <a:xfrm>
            <a:off x="560878" y="442501"/>
            <a:ext cx="8596668" cy="1320800"/>
          </a:xfrm>
        </p:spPr>
        <p:txBody>
          <a:bodyPr/>
          <a:lstStyle/>
          <a:p>
            <a:r>
              <a:rPr lang="it-IT" err="1">
                <a:solidFill>
                  <a:schemeClr val="bg1"/>
                </a:solidFill>
              </a:rPr>
              <a:t>Implementation</a:t>
            </a:r>
            <a:r>
              <a:rPr lang="it-IT">
                <a:solidFill>
                  <a:schemeClr val="bg1"/>
                </a:solidFill>
              </a:rPr>
              <a:t> - </a:t>
            </a:r>
            <a:r>
              <a:rPr lang="it-IT" err="1">
                <a:solidFill>
                  <a:schemeClr val="bg1"/>
                </a:solidFill>
              </a:rPr>
              <a:t>Isom</a:t>
            </a:r>
            <a:r>
              <a:rPr lang="it-IT">
                <a:solidFill>
                  <a:schemeClr val="bg1"/>
                </a:solidFill>
              </a:rPr>
              <a:t> Creek </a:t>
            </a:r>
            <a:r>
              <a:rPr lang="it-IT" err="1">
                <a:solidFill>
                  <a:schemeClr val="bg1"/>
                </a:solidFill>
              </a:rPr>
              <a:t>Simulation</a:t>
            </a:r>
            <a:endParaRPr lang="it-IT">
              <a:solidFill>
                <a:schemeClr val="bg1"/>
              </a:solidFill>
            </a:endParaRPr>
          </a:p>
        </p:txBody>
      </p:sp>
      <p:pic>
        <p:nvPicPr>
          <p:cNvPr id="5" name="Picture 4" descr="A picture containing text, screenshot, receipt, document&#10;&#10;Description automatically generated">
            <a:extLst>
              <a:ext uri="{FF2B5EF4-FFF2-40B4-BE49-F238E27FC236}">
                <a16:creationId xmlns:a16="http://schemas.microsoft.com/office/drawing/2014/main" id="{3D61EE77-E887-404C-8D78-9602CAF2F875}"/>
              </a:ext>
            </a:extLst>
          </p:cNvPr>
          <p:cNvPicPr>
            <a:picLocks noChangeAspect="1"/>
          </p:cNvPicPr>
          <p:nvPr/>
        </p:nvPicPr>
        <p:blipFill>
          <a:blip r:embed="rId5"/>
          <a:stretch>
            <a:fillRect/>
          </a:stretch>
        </p:blipFill>
        <p:spPr>
          <a:xfrm>
            <a:off x="466747" y="1993120"/>
            <a:ext cx="4914221" cy="3851687"/>
          </a:xfrm>
          <a:prstGeom prst="rect">
            <a:avLst/>
          </a:prstGeom>
        </p:spPr>
      </p:pic>
      <p:pic>
        <p:nvPicPr>
          <p:cNvPr id="7" name="Picture 6">
            <a:extLst>
              <a:ext uri="{FF2B5EF4-FFF2-40B4-BE49-F238E27FC236}">
                <a16:creationId xmlns:a16="http://schemas.microsoft.com/office/drawing/2014/main" id="{8DEBBD3D-FADA-BF4A-BA06-85BB6D802E12}"/>
              </a:ext>
            </a:extLst>
          </p:cNvPr>
          <p:cNvPicPr>
            <a:picLocks noChangeAspect="1"/>
          </p:cNvPicPr>
          <p:nvPr/>
        </p:nvPicPr>
        <p:blipFill>
          <a:blip r:embed="rId6"/>
          <a:stretch>
            <a:fillRect/>
          </a:stretch>
        </p:blipFill>
        <p:spPr>
          <a:xfrm>
            <a:off x="5847715" y="2029776"/>
            <a:ext cx="5537107" cy="3544538"/>
          </a:xfrm>
          <a:prstGeom prst="rect">
            <a:avLst/>
          </a:prstGeom>
        </p:spPr>
      </p:pic>
      <p:sp>
        <p:nvSpPr>
          <p:cNvPr id="8" name="Rectangle 7">
            <a:extLst>
              <a:ext uri="{FF2B5EF4-FFF2-40B4-BE49-F238E27FC236}">
                <a16:creationId xmlns:a16="http://schemas.microsoft.com/office/drawing/2014/main" id="{CFE407CA-E62C-B34E-99DE-53A2DF6E2911}"/>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LUCA</a:t>
            </a:r>
          </a:p>
        </p:txBody>
      </p:sp>
    </p:spTree>
    <p:extLst>
      <p:ext uri="{BB962C8B-B14F-4D97-AF65-F5344CB8AC3E}">
        <p14:creationId xmlns:p14="http://schemas.microsoft.com/office/powerpoint/2010/main" val="1576960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F23CE9D4-957E-0640-823E-353104D0F498}"/>
              </a:ext>
            </a:extLst>
          </p:cNvPr>
          <p:cNvSpPr/>
          <p:nvPr/>
        </p:nvSpPr>
        <p:spPr>
          <a:xfrm>
            <a:off x="0" y="25400"/>
            <a:ext cx="12204700" cy="6845300"/>
          </a:xfrm>
          <a:custGeom>
            <a:avLst/>
            <a:gdLst>
              <a:gd name="connsiteX0" fmla="*/ 8699500 w 12204700"/>
              <a:gd name="connsiteY0" fmla="*/ 0 h 6883400"/>
              <a:gd name="connsiteX1" fmla="*/ 12204700 w 12204700"/>
              <a:gd name="connsiteY1" fmla="*/ 1574800 h 6883400"/>
              <a:gd name="connsiteX2" fmla="*/ 12204700 w 12204700"/>
              <a:gd name="connsiteY2" fmla="*/ 5194300 h 6883400"/>
              <a:gd name="connsiteX3" fmla="*/ 11087100 w 12204700"/>
              <a:gd name="connsiteY3" fmla="*/ 5588000 h 6883400"/>
              <a:gd name="connsiteX4" fmla="*/ 10414000 w 12204700"/>
              <a:gd name="connsiteY4" fmla="*/ 6870700 h 6883400"/>
              <a:gd name="connsiteX5" fmla="*/ 0 w 12204700"/>
              <a:gd name="connsiteY5" fmla="*/ 6883400 h 6883400"/>
              <a:gd name="connsiteX6" fmla="*/ 12700 w 12204700"/>
              <a:gd name="connsiteY6" fmla="*/ 3492500 h 6883400"/>
              <a:gd name="connsiteX0" fmla="*/ 8851900 w 12204700"/>
              <a:gd name="connsiteY0" fmla="*/ 0 h 6858000"/>
              <a:gd name="connsiteX1" fmla="*/ 12204700 w 12204700"/>
              <a:gd name="connsiteY1" fmla="*/ 1549400 h 6858000"/>
              <a:gd name="connsiteX2" fmla="*/ 12204700 w 12204700"/>
              <a:gd name="connsiteY2" fmla="*/ 5168900 h 6858000"/>
              <a:gd name="connsiteX3" fmla="*/ 11087100 w 12204700"/>
              <a:gd name="connsiteY3" fmla="*/ 5562600 h 6858000"/>
              <a:gd name="connsiteX4" fmla="*/ 10414000 w 12204700"/>
              <a:gd name="connsiteY4" fmla="*/ 6845300 h 6858000"/>
              <a:gd name="connsiteX5" fmla="*/ 0 w 12204700"/>
              <a:gd name="connsiteY5" fmla="*/ 6858000 h 6858000"/>
              <a:gd name="connsiteX6" fmla="*/ 12700 w 12204700"/>
              <a:gd name="connsiteY6" fmla="*/ 3467100 h 6858000"/>
              <a:gd name="connsiteX0" fmla="*/ 94615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7282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156700 w 12204700"/>
              <a:gd name="connsiteY0" fmla="*/ 0 h 6883353"/>
              <a:gd name="connsiteX1" fmla="*/ 12204700 w 12204700"/>
              <a:gd name="connsiteY1" fmla="*/ 1574753 h 6883353"/>
              <a:gd name="connsiteX2" fmla="*/ 12204700 w 12204700"/>
              <a:gd name="connsiteY2" fmla="*/ 5194253 h 6883353"/>
              <a:gd name="connsiteX3" fmla="*/ 11087100 w 12204700"/>
              <a:gd name="connsiteY3" fmla="*/ 5587953 h 6883353"/>
              <a:gd name="connsiteX4" fmla="*/ 10414000 w 12204700"/>
              <a:gd name="connsiteY4" fmla="*/ 6870653 h 6883353"/>
              <a:gd name="connsiteX5" fmla="*/ 0 w 12204700"/>
              <a:gd name="connsiteY5" fmla="*/ 6883353 h 6883353"/>
              <a:gd name="connsiteX6" fmla="*/ 12700 w 12204700"/>
              <a:gd name="connsiteY6" fmla="*/ 3492453 h 6883353"/>
              <a:gd name="connsiteX0" fmla="*/ 9398000 w 12204700"/>
              <a:gd name="connsiteY0" fmla="*/ 0 h 6870606"/>
              <a:gd name="connsiteX1" fmla="*/ 12204700 w 12204700"/>
              <a:gd name="connsiteY1" fmla="*/ 1562006 h 6870606"/>
              <a:gd name="connsiteX2" fmla="*/ 12204700 w 12204700"/>
              <a:gd name="connsiteY2" fmla="*/ 5181506 h 6870606"/>
              <a:gd name="connsiteX3" fmla="*/ 11087100 w 12204700"/>
              <a:gd name="connsiteY3" fmla="*/ 557520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204700 w 12204700"/>
              <a:gd name="connsiteY2" fmla="*/ 5181506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192000 w 12204700"/>
              <a:gd name="connsiteY2" fmla="*/ 4429437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4700" h="6870606">
                <a:moveTo>
                  <a:pt x="9398000" y="0"/>
                </a:moveTo>
                <a:lnTo>
                  <a:pt x="12204700" y="1562006"/>
                </a:lnTo>
                <a:cubicBezTo>
                  <a:pt x="12200467" y="2517816"/>
                  <a:pt x="12196233" y="3473627"/>
                  <a:pt x="12192000" y="4429437"/>
                </a:cubicBezTo>
                <a:lnTo>
                  <a:pt x="11518900" y="5371256"/>
                </a:lnTo>
                <a:lnTo>
                  <a:pt x="10414000" y="6857906"/>
                </a:lnTo>
                <a:lnTo>
                  <a:pt x="0" y="6870606"/>
                </a:lnTo>
                <a:cubicBezTo>
                  <a:pt x="4233" y="5740306"/>
                  <a:pt x="8467" y="4610006"/>
                  <a:pt x="12700" y="3479706"/>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6D2C210-5BFE-7B47-805D-141202394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11264435-A38A-EC4F-8D26-4F2F3AFAB884}"/>
              </a:ext>
            </a:extLst>
          </p:cNvPr>
          <p:cNvSpPr>
            <a:spLocks noGrp="1"/>
          </p:cNvSpPr>
          <p:nvPr>
            <p:ph type="title"/>
          </p:nvPr>
        </p:nvSpPr>
        <p:spPr>
          <a:xfrm>
            <a:off x="560878" y="442501"/>
            <a:ext cx="8596668" cy="1320800"/>
          </a:xfrm>
        </p:spPr>
        <p:txBody>
          <a:bodyPr/>
          <a:lstStyle/>
          <a:p>
            <a:r>
              <a:rPr lang="it-IT" err="1">
                <a:solidFill>
                  <a:schemeClr val="bg1"/>
                </a:solidFill>
              </a:rPr>
              <a:t>Isom</a:t>
            </a:r>
            <a:r>
              <a:rPr lang="it-IT">
                <a:solidFill>
                  <a:schemeClr val="bg1"/>
                </a:solidFill>
              </a:rPr>
              <a:t> Creek </a:t>
            </a:r>
            <a:r>
              <a:rPr lang="it-IT" err="1">
                <a:solidFill>
                  <a:schemeClr val="bg1"/>
                </a:solidFill>
              </a:rPr>
              <a:t>Simulation</a:t>
            </a:r>
            <a:r>
              <a:rPr lang="it-IT">
                <a:solidFill>
                  <a:schemeClr val="bg1"/>
                </a:solidFill>
              </a:rPr>
              <a:t> - </a:t>
            </a:r>
            <a:r>
              <a:rPr lang="it-IT" err="1">
                <a:solidFill>
                  <a:schemeClr val="bg1"/>
                </a:solidFill>
              </a:rPr>
              <a:t>Metrics</a:t>
            </a:r>
            <a:r>
              <a:rPr lang="it-IT">
                <a:solidFill>
                  <a:schemeClr val="bg1"/>
                </a:solidFill>
              </a:rPr>
              <a:t> </a:t>
            </a:r>
          </a:p>
        </p:txBody>
      </p:sp>
      <p:sp>
        <p:nvSpPr>
          <p:cNvPr id="12" name="Rettangolo 22">
            <a:extLst>
              <a:ext uri="{FF2B5EF4-FFF2-40B4-BE49-F238E27FC236}">
                <a16:creationId xmlns:a16="http://schemas.microsoft.com/office/drawing/2014/main" id="{9CFBAE36-B5ED-6746-B1C3-7DD011E3437E}"/>
              </a:ext>
            </a:extLst>
          </p:cNvPr>
          <p:cNvSpPr/>
          <p:nvPr/>
        </p:nvSpPr>
        <p:spPr>
          <a:xfrm>
            <a:off x="803043" y="1547857"/>
            <a:ext cx="2588466" cy="430887"/>
          </a:xfrm>
          <a:prstGeom prst="rect">
            <a:avLst/>
          </a:prstGeom>
        </p:spPr>
        <p:txBody>
          <a:bodyPr wrap="none">
            <a:spAutoFit/>
          </a:bodyPr>
          <a:lstStyle/>
          <a:p>
            <a:r>
              <a:rPr lang="en-CA" sz="2200" b="1" err="1">
                <a:solidFill>
                  <a:schemeClr val="bg1"/>
                </a:solidFill>
                <a:latin typeface="Garamond" panose="02020404030301010803" pitchFamily="18" charset="0"/>
              </a:rPr>
              <a:t>Hausdorff</a:t>
            </a:r>
            <a:r>
              <a:rPr lang="en-CA" sz="2200" b="1">
                <a:solidFill>
                  <a:schemeClr val="bg1"/>
                </a:solidFill>
                <a:latin typeface="Garamond" panose="02020404030301010803" pitchFamily="18" charset="0"/>
              </a:rPr>
              <a:t> Distance</a:t>
            </a:r>
            <a:endParaRPr lang="en-CA" sz="2200">
              <a:solidFill>
                <a:schemeClr val="bg1"/>
              </a:solidFill>
            </a:endParaRPr>
          </a:p>
        </p:txBody>
      </p:sp>
      <p:pic>
        <p:nvPicPr>
          <p:cNvPr id="2" name="Picture 1">
            <a:extLst>
              <a:ext uri="{FF2B5EF4-FFF2-40B4-BE49-F238E27FC236}">
                <a16:creationId xmlns:a16="http://schemas.microsoft.com/office/drawing/2014/main" id="{A35F1FEC-525F-894B-9E3F-7D7982E5DD89}"/>
              </a:ext>
            </a:extLst>
          </p:cNvPr>
          <p:cNvPicPr>
            <a:picLocks noChangeAspect="1"/>
          </p:cNvPicPr>
          <p:nvPr/>
        </p:nvPicPr>
        <p:blipFill>
          <a:blip r:embed="rId5"/>
          <a:stretch>
            <a:fillRect/>
          </a:stretch>
        </p:blipFill>
        <p:spPr>
          <a:xfrm>
            <a:off x="933450" y="2180402"/>
            <a:ext cx="5273109" cy="570767"/>
          </a:xfrm>
          <a:prstGeom prst="rect">
            <a:avLst/>
          </a:prstGeom>
        </p:spPr>
      </p:pic>
      <p:pic>
        <p:nvPicPr>
          <p:cNvPr id="5" name="Picture 4">
            <a:extLst>
              <a:ext uri="{FF2B5EF4-FFF2-40B4-BE49-F238E27FC236}">
                <a16:creationId xmlns:a16="http://schemas.microsoft.com/office/drawing/2014/main" id="{73C6CE53-3FB0-F848-925D-338B7A79215D}"/>
              </a:ext>
            </a:extLst>
          </p:cNvPr>
          <p:cNvPicPr>
            <a:picLocks noChangeAspect="1"/>
          </p:cNvPicPr>
          <p:nvPr/>
        </p:nvPicPr>
        <p:blipFill>
          <a:blip r:embed="rId6"/>
          <a:stretch>
            <a:fillRect/>
          </a:stretch>
        </p:blipFill>
        <p:spPr>
          <a:xfrm>
            <a:off x="6944186" y="2573857"/>
            <a:ext cx="4426720" cy="2951146"/>
          </a:xfrm>
          <a:prstGeom prst="rect">
            <a:avLst/>
          </a:prstGeom>
        </p:spPr>
      </p:pic>
      <p:pic>
        <p:nvPicPr>
          <p:cNvPr id="7" name="Picture 6">
            <a:extLst>
              <a:ext uri="{FF2B5EF4-FFF2-40B4-BE49-F238E27FC236}">
                <a16:creationId xmlns:a16="http://schemas.microsoft.com/office/drawing/2014/main" id="{F8575481-D876-C949-BCCB-7A59B0B13828}"/>
              </a:ext>
            </a:extLst>
          </p:cNvPr>
          <p:cNvPicPr>
            <a:picLocks noChangeAspect="1"/>
          </p:cNvPicPr>
          <p:nvPr/>
        </p:nvPicPr>
        <p:blipFill>
          <a:blip r:embed="rId7"/>
          <a:stretch>
            <a:fillRect/>
          </a:stretch>
        </p:blipFill>
        <p:spPr>
          <a:xfrm>
            <a:off x="1405959" y="3325433"/>
            <a:ext cx="4426721" cy="2951147"/>
          </a:xfrm>
          <a:prstGeom prst="rect">
            <a:avLst/>
          </a:prstGeom>
        </p:spPr>
      </p:pic>
      <p:sp>
        <p:nvSpPr>
          <p:cNvPr id="10" name="Rectangle 9">
            <a:extLst>
              <a:ext uri="{FF2B5EF4-FFF2-40B4-BE49-F238E27FC236}">
                <a16:creationId xmlns:a16="http://schemas.microsoft.com/office/drawing/2014/main" id="{85A6B667-D611-7345-9033-6640BCBE7767}"/>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LUCA</a:t>
            </a:r>
          </a:p>
        </p:txBody>
      </p:sp>
    </p:spTree>
    <p:extLst>
      <p:ext uri="{BB962C8B-B14F-4D97-AF65-F5344CB8AC3E}">
        <p14:creationId xmlns:p14="http://schemas.microsoft.com/office/powerpoint/2010/main" val="2934378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DB9B-3092-BF44-BCED-D1F3FF89F13C}"/>
              </a:ext>
            </a:extLst>
          </p:cNvPr>
          <p:cNvSpPr>
            <a:spLocks noGrp="1"/>
          </p:cNvSpPr>
          <p:nvPr>
            <p:ph type="title"/>
          </p:nvPr>
        </p:nvSpPr>
        <p:spPr>
          <a:xfrm>
            <a:off x="677334" y="796927"/>
            <a:ext cx="8596668" cy="1320800"/>
          </a:xfrm>
        </p:spPr>
        <p:txBody>
          <a:bodyPr/>
          <a:lstStyle/>
          <a:p>
            <a:r>
              <a:rPr lang="en-IT" dirty="0">
                <a:solidFill>
                  <a:schemeClr val="bg1"/>
                </a:solidFill>
              </a:rPr>
              <a:t>Advantages of the PINN architecture</a:t>
            </a:r>
          </a:p>
        </p:txBody>
      </p:sp>
      <p:sp>
        <p:nvSpPr>
          <p:cNvPr id="3" name="Content Placeholder 2">
            <a:extLst>
              <a:ext uri="{FF2B5EF4-FFF2-40B4-BE49-F238E27FC236}">
                <a16:creationId xmlns:a16="http://schemas.microsoft.com/office/drawing/2014/main" id="{495F1EBE-EE25-144C-BBF9-F52F6C364F15}"/>
              </a:ext>
            </a:extLst>
          </p:cNvPr>
          <p:cNvSpPr>
            <a:spLocks noGrp="1"/>
          </p:cNvSpPr>
          <p:nvPr>
            <p:ph idx="1"/>
          </p:nvPr>
        </p:nvSpPr>
        <p:spPr>
          <a:xfrm>
            <a:off x="677334" y="2180300"/>
            <a:ext cx="8596668" cy="3880773"/>
          </a:xfrm>
        </p:spPr>
        <p:txBody>
          <a:bodyPr>
            <a:normAutofit/>
          </a:bodyPr>
          <a:lstStyle/>
          <a:p>
            <a:pPr>
              <a:lnSpc>
                <a:spcPct val="150000"/>
              </a:lnSpc>
            </a:pPr>
            <a:r>
              <a:rPr lang="en-GB" dirty="0">
                <a:solidFill>
                  <a:schemeClr val="bg1"/>
                </a:solidFill>
              </a:rPr>
              <a:t>Relatively small neural networks suffice           </a:t>
            </a:r>
            <a:r>
              <a:rPr lang="en-GB" b="1" dirty="0">
                <a:solidFill>
                  <a:schemeClr val="bg1"/>
                </a:solidFill>
              </a:rPr>
              <a:t>interpretability</a:t>
            </a:r>
            <a:endParaRPr lang="en-IT" b="1" dirty="0">
              <a:solidFill>
                <a:schemeClr val="bg1"/>
              </a:solidFill>
            </a:endParaRPr>
          </a:p>
          <a:p>
            <a:pPr>
              <a:lnSpc>
                <a:spcPct val="150000"/>
              </a:lnSpc>
            </a:pPr>
            <a:r>
              <a:rPr lang="en-IT" dirty="0">
                <a:solidFill>
                  <a:schemeClr val="bg1"/>
                </a:solidFill>
              </a:rPr>
              <a:t>I</a:t>
            </a:r>
            <a:r>
              <a:rPr lang="en-GB" dirty="0" err="1">
                <a:solidFill>
                  <a:schemeClr val="bg1"/>
                </a:solidFill>
              </a:rPr>
              <a:t>nterpolating</a:t>
            </a:r>
            <a:r>
              <a:rPr lang="en-GB" dirty="0">
                <a:solidFill>
                  <a:schemeClr val="bg1"/>
                </a:solidFill>
              </a:rPr>
              <a:t> the solution on a </a:t>
            </a:r>
            <a:r>
              <a:rPr lang="en-GB" b="1" dirty="0">
                <a:solidFill>
                  <a:schemeClr val="bg1"/>
                </a:solidFill>
              </a:rPr>
              <a:t>continuous mesh</a:t>
            </a:r>
          </a:p>
          <a:p>
            <a:pPr>
              <a:lnSpc>
                <a:spcPct val="150000"/>
              </a:lnSpc>
            </a:pPr>
            <a:r>
              <a:rPr lang="en-GB" dirty="0">
                <a:solidFill>
                  <a:schemeClr val="bg1"/>
                </a:solidFill>
              </a:rPr>
              <a:t>Extending the predicted solution outside of the training domain</a:t>
            </a:r>
          </a:p>
          <a:p>
            <a:pPr>
              <a:lnSpc>
                <a:spcPct val="150000"/>
              </a:lnSpc>
            </a:pPr>
            <a:r>
              <a:rPr lang="en-GB" dirty="0">
                <a:solidFill>
                  <a:schemeClr val="bg1"/>
                </a:solidFill>
              </a:rPr>
              <a:t>Backward in time evolution</a:t>
            </a:r>
          </a:p>
          <a:p>
            <a:pPr>
              <a:lnSpc>
                <a:spcPct val="150000"/>
              </a:lnSpc>
            </a:pPr>
            <a:r>
              <a:rPr lang="en-IT" b="1" dirty="0">
                <a:solidFill>
                  <a:schemeClr val="bg1"/>
                </a:solidFill>
              </a:rPr>
              <a:t>Speed up </a:t>
            </a:r>
            <a:r>
              <a:rPr lang="en-IT" dirty="0">
                <a:solidFill>
                  <a:schemeClr val="bg1"/>
                </a:solidFill>
              </a:rPr>
              <a:t>of the simulator run time (order of hundreds of seconds vs order of the hour)           containment strategies</a:t>
            </a:r>
            <a:endParaRPr lang="en-GB" dirty="0">
              <a:solidFill>
                <a:schemeClr val="bg1"/>
              </a:solidFill>
            </a:endParaRPr>
          </a:p>
          <a:p>
            <a:pPr>
              <a:lnSpc>
                <a:spcPct val="150000"/>
              </a:lnSpc>
            </a:pPr>
            <a:r>
              <a:rPr lang="en-GB" dirty="0">
                <a:solidFill>
                  <a:schemeClr val="bg1"/>
                </a:solidFill>
              </a:rPr>
              <a:t>Learning the hidden physics</a:t>
            </a:r>
          </a:p>
          <a:p>
            <a:endParaRPr lang="en-GB" dirty="0">
              <a:solidFill>
                <a:schemeClr val="bg1"/>
              </a:solidFill>
            </a:endParaRPr>
          </a:p>
          <a:p>
            <a:endParaRPr lang="en-GB" dirty="0">
              <a:solidFill>
                <a:schemeClr val="bg1"/>
              </a:solidFill>
            </a:endParaRPr>
          </a:p>
          <a:p>
            <a:endParaRPr lang="en-IT" dirty="0">
              <a:solidFill>
                <a:schemeClr val="bg1"/>
              </a:solidFill>
            </a:endParaRPr>
          </a:p>
        </p:txBody>
      </p:sp>
      <p:cxnSp>
        <p:nvCxnSpPr>
          <p:cNvPr id="5" name="Straight Arrow Connector 4">
            <a:extLst>
              <a:ext uri="{FF2B5EF4-FFF2-40B4-BE49-F238E27FC236}">
                <a16:creationId xmlns:a16="http://schemas.microsoft.com/office/drawing/2014/main" id="{687E22AD-7259-4D46-B442-E5D184459C8A}"/>
              </a:ext>
            </a:extLst>
          </p:cNvPr>
          <p:cNvCxnSpPr>
            <a:cxnSpLocks/>
          </p:cNvCxnSpPr>
          <p:nvPr/>
        </p:nvCxnSpPr>
        <p:spPr>
          <a:xfrm>
            <a:off x="2221531" y="5021168"/>
            <a:ext cx="47148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2BF63B5-736D-9648-B929-8FD846FADE24}"/>
              </a:ext>
            </a:extLst>
          </p:cNvPr>
          <p:cNvCxnSpPr>
            <a:cxnSpLocks/>
          </p:cNvCxnSpPr>
          <p:nvPr/>
        </p:nvCxnSpPr>
        <p:spPr>
          <a:xfrm>
            <a:off x="5343318" y="2452607"/>
            <a:ext cx="47148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descr="Machine Learning Journal Club (MLJC) – Medium">
            <a:extLst>
              <a:ext uri="{FF2B5EF4-FFF2-40B4-BE49-F238E27FC236}">
                <a16:creationId xmlns:a16="http://schemas.microsoft.com/office/drawing/2014/main" id="{8A6585E8-EE17-4AA5-86D8-5448CD506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9053A33-E2AF-4278-9B9C-565EC7C45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C98AADD-BBFD-AB4A-AB42-B543DCB9D7EA}"/>
              </a:ext>
            </a:extLst>
          </p:cNvPr>
          <p:cNvSpPr/>
          <p:nvPr/>
        </p:nvSpPr>
        <p:spPr>
          <a:xfrm>
            <a:off x="-1654695" y="40898"/>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FRANCESCO</a:t>
            </a:r>
          </a:p>
          <a:p>
            <a:pPr algn="ctr"/>
            <a:r>
              <a:rPr lang="it-IT">
                <a:solidFill>
                  <a:sysClr val="windowText" lastClr="000000"/>
                </a:solidFill>
              </a:rPr>
              <a:t>6:00</a:t>
            </a:r>
          </a:p>
        </p:txBody>
      </p:sp>
    </p:spTree>
    <p:extLst>
      <p:ext uri="{BB962C8B-B14F-4D97-AF65-F5344CB8AC3E}">
        <p14:creationId xmlns:p14="http://schemas.microsoft.com/office/powerpoint/2010/main" val="175181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dissolv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dissolv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dissolv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7B55-8EE6-F440-90B7-7C10DAB82481}"/>
              </a:ext>
            </a:extLst>
          </p:cNvPr>
          <p:cNvSpPr>
            <a:spLocks noGrp="1"/>
          </p:cNvSpPr>
          <p:nvPr>
            <p:ph type="title"/>
          </p:nvPr>
        </p:nvSpPr>
        <p:spPr>
          <a:xfrm>
            <a:off x="677334" y="776114"/>
            <a:ext cx="8596668" cy="1320800"/>
          </a:xfrm>
        </p:spPr>
        <p:txBody>
          <a:bodyPr/>
          <a:lstStyle/>
          <a:p>
            <a:r>
              <a:rPr lang="en-IT" dirty="0">
                <a:solidFill>
                  <a:schemeClr val="bg1"/>
                </a:solidFill>
              </a:rPr>
              <a:t>Limitations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090A5-F3BD-F549-8871-98F2E361159E}"/>
                  </a:ext>
                </a:extLst>
              </p:cNvPr>
              <p:cNvSpPr>
                <a:spLocks noGrp="1"/>
              </p:cNvSpPr>
              <p:nvPr>
                <p:ph idx="1"/>
              </p:nvPr>
            </p:nvSpPr>
            <p:spPr>
              <a:xfrm>
                <a:off x="677334" y="2096914"/>
                <a:ext cx="8596668" cy="3880773"/>
              </a:xfrm>
            </p:spPr>
            <p:txBody>
              <a:bodyPr/>
              <a:lstStyle/>
              <a:p>
                <a:pPr>
                  <a:lnSpc>
                    <a:spcPct val="200000"/>
                  </a:lnSpc>
                </a:pPr>
                <a:r>
                  <a:rPr lang="en-IT" dirty="0">
                    <a:solidFill>
                      <a:schemeClr val="bg1"/>
                    </a:solidFill>
                  </a:rPr>
                  <a:t>Only differentiable vector fields are</a:t>
                </a:r>
                <a:br>
                  <a:rPr lang="en-IT" dirty="0">
                    <a:solidFill>
                      <a:schemeClr val="bg1"/>
                    </a:solidFill>
                  </a:rPr>
                </a:br>
                <a:r>
                  <a:rPr lang="en-IT" dirty="0">
                    <a:solidFill>
                      <a:schemeClr val="bg1"/>
                    </a:solidFill>
                  </a:rPr>
                  <a:t> supported   </a:t>
                </a:r>
                <a14:m>
                  <m:oMath xmlns:m="http://schemas.openxmlformats.org/officeDocument/2006/math">
                    <m:r>
                      <a:rPr lang="en-IT" i="1" smtClean="0">
                        <a:solidFill>
                          <a:schemeClr val="bg1"/>
                        </a:solidFill>
                        <a:latin typeface="Cambria Math" panose="02040503050406030204" pitchFamily="18" charset="0"/>
                        <a:ea typeface="Cambria Math" panose="02040503050406030204" pitchFamily="18" charset="0"/>
                      </a:rPr>
                      <m:t>→</m:t>
                    </m:r>
                  </m:oMath>
                </a14:m>
                <a:r>
                  <a:rPr lang="en-IT" dirty="0">
                    <a:solidFill>
                      <a:schemeClr val="bg1"/>
                    </a:solidFill>
                  </a:rPr>
                  <a:t>  </a:t>
                </a:r>
                <a:r>
                  <a:rPr lang="en-IT" b="1" dirty="0">
                    <a:solidFill>
                      <a:schemeClr val="bg1"/>
                    </a:solidFill>
                  </a:rPr>
                  <a:t>constant fuel map</a:t>
                </a:r>
              </a:p>
              <a:p>
                <a:pPr>
                  <a:lnSpc>
                    <a:spcPct val="200000"/>
                  </a:lnSpc>
                </a:pPr>
                <a:r>
                  <a:rPr lang="en-IT" dirty="0">
                    <a:solidFill>
                      <a:schemeClr val="bg1"/>
                    </a:solidFill>
                  </a:rPr>
                  <a:t>GPUs not supported yet</a:t>
                </a:r>
              </a:p>
              <a:p>
                <a:pPr>
                  <a:lnSpc>
                    <a:spcPct val="200000"/>
                  </a:lnSpc>
                </a:pPr>
                <a:r>
                  <a:rPr lang="en-IT" b="1" dirty="0">
                    <a:solidFill>
                      <a:schemeClr val="bg1"/>
                    </a:solidFill>
                  </a:rPr>
                  <a:t>Restrictions</a:t>
                </a:r>
                <a:r>
                  <a:rPr lang="en-IT" dirty="0">
                    <a:solidFill>
                      <a:schemeClr val="bg1"/>
                    </a:solidFill>
                  </a:rPr>
                  <a:t> on the spatial </a:t>
                </a:r>
              </a:p>
              <a:p>
                <a:pPr>
                  <a:lnSpc>
                    <a:spcPct val="200000"/>
                  </a:lnSpc>
                </a:pPr>
                <a:r>
                  <a:rPr lang="en-IT" dirty="0">
                    <a:solidFill>
                      <a:schemeClr val="bg1"/>
                    </a:solidFill>
                  </a:rPr>
                  <a:t>and temporal domains</a:t>
                </a:r>
              </a:p>
              <a:p>
                <a:pPr>
                  <a:lnSpc>
                    <a:spcPct val="200000"/>
                  </a:lnSpc>
                </a:pPr>
                <a:r>
                  <a:rPr lang="en-IT" dirty="0">
                    <a:solidFill>
                      <a:schemeClr val="bg1"/>
                    </a:solidFill>
                  </a:rPr>
                  <a:t>Numerical instabilities</a:t>
                </a:r>
              </a:p>
            </p:txBody>
          </p:sp>
        </mc:Choice>
        <mc:Fallback xmlns="">
          <p:sp>
            <p:nvSpPr>
              <p:cNvPr id="3" name="Content Placeholder 2">
                <a:extLst>
                  <a:ext uri="{FF2B5EF4-FFF2-40B4-BE49-F238E27FC236}">
                    <a16:creationId xmlns:a16="http://schemas.microsoft.com/office/drawing/2014/main" id="{7CB090A5-F3BD-F549-8871-98F2E361159E}"/>
                  </a:ext>
                </a:extLst>
              </p:cNvPr>
              <p:cNvSpPr>
                <a:spLocks noGrp="1" noRot="1" noChangeAspect="1" noMove="1" noResize="1" noEditPoints="1" noAdjustHandles="1" noChangeArrowheads="1" noChangeShapeType="1" noTextEdit="1"/>
              </p:cNvSpPr>
              <p:nvPr>
                <p:ph idx="1"/>
              </p:nvPr>
            </p:nvSpPr>
            <p:spPr>
              <a:xfrm>
                <a:off x="677334" y="2096914"/>
                <a:ext cx="8596668" cy="3880773"/>
              </a:xfrm>
              <a:blipFill>
                <a:blip r:embed="rId3"/>
                <a:stretch>
                  <a:fillRect l="-284" b="-471"/>
                </a:stretch>
              </a:blipFill>
            </p:spPr>
            <p:txBody>
              <a:bodyPr/>
              <a:lstStyle/>
              <a:p>
                <a:r>
                  <a:rPr lang="en-US">
                    <a:noFill/>
                  </a:rPr>
                  <a:t> </a:t>
                </a:r>
              </a:p>
            </p:txBody>
          </p:sp>
        </mc:Fallback>
      </mc:AlternateContent>
      <p:pic>
        <p:nvPicPr>
          <p:cNvPr id="5" name="Picture 2" descr="Machine Learning Journal Club (MLJC) – Medium">
            <a:extLst>
              <a:ext uri="{FF2B5EF4-FFF2-40B4-BE49-F238E27FC236}">
                <a16:creationId xmlns:a16="http://schemas.microsoft.com/office/drawing/2014/main" id="{2E96E6BB-DC4D-4C3F-A5D3-C836D1AB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FBCBED5-B446-439C-8821-7F17A14192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C327BFD-32DB-2240-BD6D-B6D4C505D3B3}"/>
              </a:ext>
            </a:extLst>
          </p:cNvPr>
          <p:cNvSpPr/>
          <p:nvPr/>
        </p:nvSpPr>
        <p:spPr>
          <a:xfrm>
            <a:off x="-1654695" y="40898"/>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FRANCESCO</a:t>
            </a:r>
          </a:p>
        </p:txBody>
      </p:sp>
      <p:pic>
        <p:nvPicPr>
          <p:cNvPr id="9" name="Picture 8">
            <a:extLst>
              <a:ext uri="{FF2B5EF4-FFF2-40B4-BE49-F238E27FC236}">
                <a16:creationId xmlns:a16="http://schemas.microsoft.com/office/drawing/2014/main" id="{6232E1CB-BDFA-924F-A3D5-6F4583CA2C83}"/>
              </a:ext>
            </a:extLst>
          </p:cNvPr>
          <p:cNvPicPr>
            <a:picLocks noChangeAspect="1"/>
          </p:cNvPicPr>
          <p:nvPr/>
        </p:nvPicPr>
        <p:blipFill>
          <a:blip r:embed="rId6"/>
          <a:stretch>
            <a:fillRect/>
          </a:stretch>
        </p:blipFill>
        <p:spPr>
          <a:xfrm>
            <a:off x="5841331" y="245951"/>
            <a:ext cx="3300259" cy="3300259"/>
          </a:xfrm>
          <a:prstGeom prst="rect">
            <a:avLst/>
          </a:prstGeom>
        </p:spPr>
      </p:pic>
      <p:sp>
        <p:nvSpPr>
          <p:cNvPr id="10" name="Left Brace 9">
            <a:extLst>
              <a:ext uri="{FF2B5EF4-FFF2-40B4-BE49-F238E27FC236}">
                <a16:creationId xmlns:a16="http://schemas.microsoft.com/office/drawing/2014/main" id="{8FE32581-ADF3-A34D-9980-9E242ED2E280}"/>
              </a:ext>
            </a:extLst>
          </p:cNvPr>
          <p:cNvSpPr/>
          <p:nvPr/>
        </p:nvSpPr>
        <p:spPr>
          <a:xfrm>
            <a:off x="5088194" y="169566"/>
            <a:ext cx="1150374" cy="580812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11" name="Down Arrow 10">
            <a:extLst>
              <a:ext uri="{FF2B5EF4-FFF2-40B4-BE49-F238E27FC236}">
                <a16:creationId xmlns:a16="http://schemas.microsoft.com/office/drawing/2014/main" id="{6E8F1268-01C0-6142-A937-E52F47B54E04}"/>
              </a:ext>
            </a:extLst>
          </p:cNvPr>
          <p:cNvSpPr/>
          <p:nvPr/>
        </p:nvSpPr>
        <p:spPr>
          <a:xfrm>
            <a:off x="6916273" y="3680922"/>
            <a:ext cx="1150374" cy="589935"/>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extLst>
              <a:ext uri="{FF2B5EF4-FFF2-40B4-BE49-F238E27FC236}">
                <a16:creationId xmlns:a16="http://schemas.microsoft.com/office/drawing/2014/main" id="{B07F22AB-4D22-2747-BD7A-3ACE8FB8597C}"/>
              </a:ext>
            </a:extLst>
          </p:cNvPr>
          <p:cNvPicPr>
            <a:picLocks noChangeAspect="1"/>
          </p:cNvPicPr>
          <p:nvPr/>
        </p:nvPicPr>
        <p:blipFill>
          <a:blip r:embed="rId7"/>
          <a:stretch>
            <a:fillRect/>
          </a:stretch>
        </p:blipFill>
        <p:spPr>
          <a:xfrm>
            <a:off x="5897709" y="4392650"/>
            <a:ext cx="3243881" cy="2465349"/>
          </a:xfrm>
          <a:prstGeom prst="rect">
            <a:avLst/>
          </a:prstGeom>
        </p:spPr>
      </p:pic>
    </p:spTree>
    <p:extLst>
      <p:ext uri="{BB962C8B-B14F-4D97-AF65-F5344CB8AC3E}">
        <p14:creationId xmlns:p14="http://schemas.microsoft.com/office/powerpoint/2010/main" val="251104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F23CE9D4-957E-0640-823E-353104D0F498}"/>
              </a:ext>
            </a:extLst>
          </p:cNvPr>
          <p:cNvSpPr/>
          <p:nvPr/>
        </p:nvSpPr>
        <p:spPr>
          <a:xfrm>
            <a:off x="0" y="25400"/>
            <a:ext cx="12204700" cy="6845300"/>
          </a:xfrm>
          <a:custGeom>
            <a:avLst/>
            <a:gdLst>
              <a:gd name="connsiteX0" fmla="*/ 8699500 w 12204700"/>
              <a:gd name="connsiteY0" fmla="*/ 0 h 6883400"/>
              <a:gd name="connsiteX1" fmla="*/ 12204700 w 12204700"/>
              <a:gd name="connsiteY1" fmla="*/ 1574800 h 6883400"/>
              <a:gd name="connsiteX2" fmla="*/ 12204700 w 12204700"/>
              <a:gd name="connsiteY2" fmla="*/ 5194300 h 6883400"/>
              <a:gd name="connsiteX3" fmla="*/ 11087100 w 12204700"/>
              <a:gd name="connsiteY3" fmla="*/ 5588000 h 6883400"/>
              <a:gd name="connsiteX4" fmla="*/ 10414000 w 12204700"/>
              <a:gd name="connsiteY4" fmla="*/ 6870700 h 6883400"/>
              <a:gd name="connsiteX5" fmla="*/ 0 w 12204700"/>
              <a:gd name="connsiteY5" fmla="*/ 6883400 h 6883400"/>
              <a:gd name="connsiteX6" fmla="*/ 12700 w 12204700"/>
              <a:gd name="connsiteY6" fmla="*/ 3492500 h 6883400"/>
              <a:gd name="connsiteX0" fmla="*/ 8851900 w 12204700"/>
              <a:gd name="connsiteY0" fmla="*/ 0 h 6858000"/>
              <a:gd name="connsiteX1" fmla="*/ 12204700 w 12204700"/>
              <a:gd name="connsiteY1" fmla="*/ 1549400 h 6858000"/>
              <a:gd name="connsiteX2" fmla="*/ 12204700 w 12204700"/>
              <a:gd name="connsiteY2" fmla="*/ 5168900 h 6858000"/>
              <a:gd name="connsiteX3" fmla="*/ 11087100 w 12204700"/>
              <a:gd name="connsiteY3" fmla="*/ 5562600 h 6858000"/>
              <a:gd name="connsiteX4" fmla="*/ 10414000 w 12204700"/>
              <a:gd name="connsiteY4" fmla="*/ 6845300 h 6858000"/>
              <a:gd name="connsiteX5" fmla="*/ 0 w 12204700"/>
              <a:gd name="connsiteY5" fmla="*/ 6858000 h 6858000"/>
              <a:gd name="connsiteX6" fmla="*/ 12700 w 12204700"/>
              <a:gd name="connsiteY6" fmla="*/ 3467100 h 6858000"/>
              <a:gd name="connsiteX0" fmla="*/ 94615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7282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156700 w 12204700"/>
              <a:gd name="connsiteY0" fmla="*/ 0 h 6883353"/>
              <a:gd name="connsiteX1" fmla="*/ 12204700 w 12204700"/>
              <a:gd name="connsiteY1" fmla="*/ 1574753 h 6883353"/>
              <a:gd name="connsiteX2" fmla="*/ 12204700 w 12204700"/>
              <a:gd name="connsiteY2" fmla="*/ 5194253 h 6883353"/>
              <a:gd name="connsiteX3" fmla="*/ 11087100 w 12204700"/>
              <a:gd name="connsiteY3" fmla="*/ 5587953 h 6883353"/>
              <a:gd name="connsiteX4" fmla="*/ 10414000 w 12204700"/>
              <a:gd name="connsiteY4" fmla="*/ 6870653 h 6883353"/>
              <a:gd name="connsiteX5" fmla="*/ 0 w 12204700"/>
              <a:gd name="connsiteY5" fmla="*/ 6883353 h 6883353"/>
              <a:gd name="connsiteX6" fmla="*/ 12700 w 12204700"/>
              <a:gd name="connsiteY6" fmla="*/ 3492453 h 6883353"/>
              <a:gd name="connsiteX0" fmla="*/ 9398000 w 12204700"/>
              <a:gd name="connsiteY0" fmla="*/ 0 h 6870606"/>
              <a:gd name="connsiteX1" fmla="*/ 12204700 w 12204700"/>
              <a:gd name="connsiteY1" fmla="*/ 1562006 h 6870606"/>
              <a:gd name="connsiteX2" fmla="*/ 12204700 w 12204700"/>
              <a:gd name="connsiteY2" fmla="*/ 5181506 h 6870606"/>
              <a:gd name="connsiteX3" fmla="*/ 11087100 w 12204700"/>
              <a:gd name="connsiteY3" fmla="*/ 557520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204700 w 12204700"/>
              <a:gd name="connsiteY2" fmla="*/ 5181506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192000 w 12204700"/>
              <a:gd name="connsiteY2" fmla="*/ 4429437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4700" h="6870606">
                <a:moveTo>
                  <a:pt x="9398000" y="0"/>
                </a:moveTo>
                <a:lnTo>
                  <a:pt x="12204700" y="1562006"/>
                </a:lnTo>
                <a:cubicBezTo>
                  <a:pt x="12200467" y="2517816"/>
                  <a:pt x="12196233" y="3473627"/>
                  <a:pt x="12192000" y="4429437"/>
                </a:cubicBezTo>
                <a:lnTo>
                  <a:pt x="11518900" y="5371256"/>
                </a:lnTo>
                <a:lnTo>
                  <a:pt x="10414000" y="6857906"/>
                </a:lnTo>
                <a:lnTo>
                  <a:pt x="0" y="6870606"/>
                </a:lnTo>
                <a:cubicBezTo>
                  <a:pt x="4233" y="5740306"/>
                  <a:pt x="8467" y="4610006"/>
                  <a:pt x="12700" y="3479706"/>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6D2C210-5BFE-7B47-805D-141202394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2934" y="5830377"/>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11264435-A38A-EC4F-8D26-4F2F3AFAB884}"/>
              </a:ext>
            </a:extLst>
          </p:cNvPr>
          <p:cNvSpPr>
            <a:spLocks noGrp="1"/>
          </p:cNvSpPr>
          <p:nvPr>
            <p:ph type="title"/>
          </p:nvPr>
        </p:nvSpPr>
        <p:spPr>
          <a:xfrm>
            <a:off x="560878" y="442501"/>
            <a:ext cx="8596668" cy="1320800"/>
          </a:xfrm>
        </p:spPr>
        <p:txBody>
          <a:bodyPr/>
          <a:lstStyle/>
          <a:p>
            <a:r>
              <a:rPr lang="it-IT" dirty="0">
                <a:solidFill>
                  <a:schemeClr val="bg1"/>
                </a:solidFill>
              </a:rPr>
              <a:t>Future work</a:t>
            </a:r>
          </a:p>
        </p:txBody>
      </p:sp>
      <p:sp>
        <p:nvSpPr>
          <p:cNvPr id="8" name="Rectangle 7">
            <a:extLst>
              <a:ext uri="{FF2B5EF4-FFF2-40B4-BE49-F238E27FC236}">
                <a16:creationId xmlns:a16="http://schemas.microsoft.com/office/drawing/2014/main" id="{CFE407CA-E62C-B34E-99DE-53A2DF6E2911}"/>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FRANCESCO</a:t>
            </a:r>
          </a:p>
        </p:txBody>
      </p:sp>
      <p:sp>
        <p:nvSpPr>
          <p:cNvPr id="9" name="Rectangle 8">
            <a:extLst>
              <a:ext uri="{FF2B5EF4-FFF2-40B4-BE49-F238E27FC236}">
                <a16:creationId xmlns:a16="http://schemas.microsoft.com/office/drawing/2014/main" id="{C273098D-A657-CF4C-A0AF-A96FD68F69D2}"/>
              </a:ext>
            </a:extLst>
          </p:cNvPr>
          <p:cNvSpPr/>
          <p:nvPr/>
        </p:nvSpPr>
        <p:spPr>
          <a:xfrm>
            <a:off x="0" y="1495833"/>
            <a:ext cx="12192000" cy="42727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Content Placeholder 4">
            <a:extLst>
              <a:ext uri="{FF2B5EF4-FFF2-40B4-BE49-F238E27FC236}">
                <a16:creationId xmlns:a16="http://schemas.microsoft.com/office/drawing/2014/main" id="{19F178D1-D7FA-3942-92C2-FBC8DF83F0D1}"/>
              </a:ext>
            </a:extLst>
          </p:cNvPr>
          <p:cNvPicPr>
            <a:picLocks noGrp="1" noChangeAspect="1"/>
          </p:cNvPicPr>
          <p:nvPr>
            <p:ph idx="1"/>
          </p:nvPr>
        </p:nvPicPr>
        <p:blipFill rotWithShape="1">
          <a:blip r:embed="rId5"/>
          <a:srcRect b="46675"/>
          <a:stretch/>
        </p:blipFill>
        <p:spPr>
          <a:xfrm>
            <a:off x="464076" y="1667257"/>
            <a:ext cx="5226358" cy="3929895"/>
          </a:xfrm>
        </p:spPr>
      </p:pic>
      <p:pic>
        <p:nvPicPr>
          <p:cNvPr id="11" name="Content Placeholder 4">
            <a:extLst>
              <a:ext uri="{FF2B5EF4-FFF2-40B4-BE49-F238E27FC236}">
                <a16:creationId xmlns:a16="http://schemas.microsoft.com/office/drawing/2014/main" id="{AE40C5B3-4AAF-6147-B2BC-288EB0F17DD4}"/>
              </a:ext>
            </a:extLst>
          </p:cNvPr>
          <p:cNvPicPr>
            <a:picLocks noChangeAspect="1"/>
          </p:cNvPicPr>
          <p:nvPr/>
        </p:nvPicPr>
        <p:blipFill rotWithShape="1">
          <a:blip r:embed="rId5"/>
          <a:srcRect t="52819"/>
          <a:stretch/>
        </p:blipFill>
        <p:spPr>
          <a:xfrm>
            <a:off x="6096000" y="1667258"/>
            <a:ext cx="5769677" cy="3991694"/>
          </a:xfrm>
          <a:prstGeom prst="rect">
            <a:avLst/>
          </a:prstGeom>
        </p:spPr>
      </p:pic>
    </p:spTree>
    <p:extLst>
      <p:ext uri="{BB962C8B-B14F-4D97-AF65-F5344CB8AC3E}">
        <p14:creationId xmlns:p14="http://schemas.microsoft.com/office/powerpoint/2010/main" val="203887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7B55-8EE6-F440-90B7-7C10DAB82481}"/>
              </a:ext>
            </a:extLst>
          </p:cNvPr>
          <p:cNvSpPr>
            <a:spLocks noGrp="1"/>
          </p:cNvSpPr>
          <p:nvPr>
            <p:ph type="title"/>
          </p:nvPr>
        </p:nvSpPr>
        <p:spPr/>
        <p:txBody>
          <a:bodyPr/>
          <a:lstStyle/>
          <a:p>
            <a:r>
              <a:rPr lang="en-IT" dirty="0">
                <a:solidFill>
                  <a:schemeClr val="bg1"/>
                </a:solidFill>
              </a:rPr>
              <a:t>Conclusion</a:t>
            </a:r>
          </a:p>
        </p:txBody>
      </p:sp>
      <p:pic>
        <p:nvPicPr>
          <p:cNvPr id="5" name="Picture 2" descr="Machine Learning Journal Club (MLJC) – Medium">
            <a:extLst>
              <a:ext uri="{FF2B5EF4-FFF2-40B4-BE49-F238E27FC236}">
                <a16:creationId xmlns:a16="http://schemas.microsoft.com/office/drawing/2014/main" id="{2E96E6BB-DC4D-4C3F-A5D3-C836D1ABD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FBCBED5-B446-439C-8821-7F17A1419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C327BFD-32DB-2240-BD6D-B6D4C505D3B3}"/>
              </a:ext>
            </a:extLst>
          </p:cNvPr>
          <p:cNvSpPr/>
          <p:nvPr/>
        </p:nvSpPr>
        <p:spPr>
          <a:xfrm>
            <a:off x="-1654695" y="40898"/>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FRANCESCO</a:t>
            </a:r>
          </a:p>
        </p:txBody>
      </p:sp>
      <p:sp>
        <p:nvSpPr>
          <p:cNvPr id="11" name="Content Placeholder 2">
            <a:extLst>
              <a:ext uri="{FF2B5EF4-FFF2-40B4-BE49-F238E27FC236}">
                <a16:creationId xmlns:a16="http://schemas.microsoft.com/office/drawing/2014/main" id="{1626A738-D154-AF4B-B6A2-10051FB3CDB2}"/>
              </a:ext>
            </a:extLst>
          </p:cNvPr>
          <p:cNvSpPr>
            <a:spLocks noGrp="1"/>
          </p:cNvSpPr>
          <p:nvPr>
            <p:ph idx="1"/>
          </p:nvPr>
        </p:nvSpPr>
        <p:spPr>
          <a:xfrm>
            <a:off x="677334" y="1635932"/>
            <a:ext cx="8596668" cy="4784538"/>
          </a:xfrm>
        </p:spPr>
        <p:txBody>
          <a:bodyPr>
            <a:normAutofit/>
          </a:bodyPr>
          <a:lstStyle/>
          <a:p>
            <a:pPr algn="just">
              <a:lnSpc>
                <a:spcPct val="150000"/>
              </a:lnSpc>
            </a:pPr>
            <a:r>
              <a:rPr lang="en-IT" sz="1700" dirty="0">
                <a:solidFill>
                  <a:schemeClr val="bg1"/>
                </a:solidFill>
              </a:rPr>
              <a:t>Our work has the aim of evaluating the applicability of the PINNs architecture, as implemented in NeuralPDE.jl, to real problems of Climate Physics, focusing on wildfire simulation.</a:t>
            </a:r>
          </a:p>
          <a:p>
            <a:pPr algn="just">
              <a:lnSpc>
                <a:spcPct val="150000"/>
              </a:lnSpc>
            </a:pPr>
            <a:endParaRPr lang="en-IT" sz="1700" dirty="0">
              <a:solidFill>
                <a:schemeClr val="bg1"/>
              </a:solidFill>
            </a:endParaRPr>
          </a:p>
          <a:p>
            <a:pPr algn="just">
              <a:lnSpc>
                <a:spcPct val="150000"/>
              </a:lnSpc>
            </a:pPr>
            <a:r>
              <a:rPr lang="en-IT" sz="1700" dirty="0">
                <a:solidFill>
                  <a:schemeClr val="bg1"/>
                </a:solidFill>
              </a:rPr>
              <a:t>This could be a first step towards the spreading of this technology beyond the research environment, up to production-grade software.</a:t>
            </a:r>
          </a:p>
          <a:p>
            <a:pPr algn="just">
              <a:lnSpc>
                <a:spcPct val="150000"/>
              </a:lnSpc>
            </a:pPr>
            <a:endParaRPr lang="en-IT" sz="1700" dirty="0">
              <a:solidFill>
                <a:schemeClr val="bg1"/>
              </a:solidFill>
            </a:endParaRPr>
          </a:p>
          <a:p>
            <a:pPr algn="just">
              <a:lnSpc>
                <a:spcPct val="150000"/>
              </a:lnSpc>
            </a:pPr>
            <a:r>
              <a:rPr lang="en-IT" sz="1700" dirty="0">
                <a:solidFill>
                  <a:schemeClr val="bg1"/>
                </a:solidFill>
              </a:rPr>
              <a:t>The current limitations are relevant, especially because of the early development stage of some libraries, but this work definitely shows that it is worth to further investigate PINNs-based simulators.</a:t>
            </a:r>
          </a:p>
          <a:p>
            <a:pPr marL="0" indent="0">
              <a:buNone/>
            </a:pPr>
            <a:endParaRPr lang="en-GB" dirty="0">
              <a:solidFill>
                <a:schemeClr val="bg1"/>
              </a:solidFill>
            </a:endParaRPr>
          </a:p>
          <a:p>
            <a:endParaRPr lang="en-GB" dirty="0">
              <a:solidFill>
                <a:schemeClr val="bg1"/>
              </a:solidFill>
            </a:endParaRPr>
          </a:p>
          <a:p>
            <a:endParaRPr lang="en-IT" dirty="0">
              <a:solidFill>
                <a:schemeClr val="bg1"/>
              </a:solidFill>
            </a:endParaRPr>
          </a:p>
        </p:txBody>
      </p:sp>
    </p:spTree>
    <p:extLst>
      <p:ext uri="{BB962C8B-B14F-4D97-AF65-F5344CB8AC3E}">
        <p14:creationId xmlns:p14="http://schemas.microsoft.com/office/powerpoint/2010/main" val="1985343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FB783-E8DF-C44B-AF1F-DEA04ABF3117}"/>
              </a:ext>
            </a:extLst>
          </p:cNvPr>
          <p:cNvSpPr>
            <a:spLocks noGrp="1"/>
          </p:cNvSpPr>
          <p:nvPr>
            <p:ph type="title"/>
          </p:nvPr>
        </p:nvSpPr>
        <p:spPr>
          <a:xfrm>
            <a:off x="560878" y="442501"/>
            <a:ext cx="8596668" cy="1320800"/>
          </a:xfrm>
        </p:spPr>
        <p:txBody>
          <a:bodyPr/>
          <a:lstStyle/>
          <a:p>
            <a:r>
              <a:rPr lang="it-IT" err="1">
                <a:solidFill>
                  <a:schemeClr val="bg1"/>
                </a:solidFill>
              </a:rPr>
              <a:t>Wildfires</a:t>
            </a:r>
            <a:r>
              <a:rPr lang="it-IT">
                <a:solidFill>
                  <a:schemeClr val="bg1"/>
                </a:solidFill>
              </a:rPr>
              <a:t> Spread and Real-Time </a:t>
            </a:r>
            <a:r>
              <a:rPr lang="it-IT" err="1">
                <a:solidFill>
                  <a:schemeClr val="bg1"/>
                </a:solidFill>
              </a:rPr>
              <a:t>Simulations</a:t>
            </a:r>
            <a:endParaRPr lang="it-IT">
              <a:solidFill>
                <a:schemeClr val="bg1"/>
              </a:solidFill>
            </a:endParaRPr>
          </a:p>
        </p:txBody>
      </p:sp>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6D2C210-5BFE-7B47-805D-141202394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uppo 12">
            <a:extLst>
              <a:ext uri="{FF2B5EF4-FFF2-40B4-BE49-F238E27FC236}">
                <a16:creationId xmlns:a16="http://schemas.microsoft.com/office/drawing/2014/main" id="{54289F95-D7EC-9043-ADB8-5E18A84BC258}"/>
              </a:ext>
            </a:extLst>
          </p:cNvPr>
          <p:cNvGrpSpPr/>
          <p:nvPr/>
        </p:nvGrpSpPr>
        <p:grpSpPr>
          <a:xfrm>
            <a:off x="3324927" y="2152337"/>
            <a:ext cx="6162963" cy="1298569"/>
            <a:chOff x="4280620" y="1064230"/>
            <a:chExt cx="6162963" cy="1298569"/>
          </a:xfrm>
        </p:grpSpPr>
        <p:pic>
          <p:nvPicPr>
            <p:cNvPr id="30" name="Immagine 6">
              <a:extLst>
                <a:ext uri="{FF2B5EF4-FFF2-40B4-BE49-F238E27FC236}">
                  <a16:creationId xmlns:a16="http://schemas.microsoft.com/office/drawing/2014/main" id="{5B801D07-842D-DD4D-A837-92E82E6A81C2}"/>
                </a:ext>
              </a:extLst>
            </p:cNvPr>
            <p:cNvPicPr>
              <a:picLocks noChangeAspect="1"/>
            </p:cNvPicPr>
            <p:nvPr/>
          </p:nvPicPr>
          <p:blipFill>
            <a:blip r:embed="rId5"/>
            <a:stretch>
              <a:fillRect/>
            </a:stretch>
          </p:blipFill>
          <p:spPr>
            <a:xfrm>
              <a:off x="8897668" y="1064230"/>
              <a:ext cx="1545915" cy="1298569"/>
            </a:xfrm>
            <a:prstGeom prst="rect">
              <a:avLst/>
            </a:prstGeom>
          </p:spPr>
        </p:pic>
        <p:sp>
          <p:nvSpPr>
            <p:cNvPr id="31" name="CasellaDiTesto 10">
              <a:extLst>
                <a:ext uri="{FF2B5EF4-FFF2-40B4-BE49-F238E27FC236}">
                  <a16:creationId xmlns:a16="http://schemas.microsoft.com/office/drawing/2014/main" id="{F2EEEDF1-B02D-994C-91B0-A59B851A78D4}"/>
                </a:ext>
              </a:extLst>
            </p:cNvPr>
            <p:cNvSpPr txBox="1"/>
            <p:nvPr/>
          </p:nvSpPr>
          <p:spPr>
            <a:xfrm>
              <a:off x="4280620" y="1257307"/>
              <a:ext cx="6003665" cy="707886"/>
            </a:xfrm>
            <a:prstGeom prst="rect">
              <a:avLst/>
            </a:prstGeom>
            <a:noFill/>
          </p:spPr>
          <p:txBody>
            <a:bodyPr wrap="square" rtlCol="0">
              <a:spAutoFit/>
            </a:bodyPr>
            <a:lstStyle/>
            <a:p>
              <a:r>
                <a:rPr lang="en-CA" sz="2000" b="1">
                  <a:solidFill>
                    <a:schemeClr val="bg1"/>
                  </a:solidFill>
                  <a:latin typeface="Garamond" panose="02020404030301010803" pitchFamily="18" charset="0"/>
                </a:rPr>
                <a:t>Computational Physics state-of-the-art</a:t>
              </a:r>
            </a:p>
            <a:p>
              <a:endParaRPr lang="en-CA" sz="2000">
                <a:solidFill>
                  <a:schemeClr val="bg1"/>
                </a:solidFill>
                <a:latin typeface="Garamond" panose="02020404030301010803" pitchFamily="18" charset="0"/>
              </a:endParaRPr>
            </a:p>
          </p:txBody>
        </p:sp>
        <p:sp>
          <p:nvSpPr>
            <p:cNvPr id="32" name="Rettangolo 11">
              <a:extLst>
                <a:ext uri="{FF2B5EF4-FFF2-40B4-BE49-F238E27FC236}">
                  <a16:creationId xmlns:a16="http://schemas.microsoft.com/office/drawing/2014/main" id="{C5FC3C43-8CCC-A447-A088-C9DC422458BB}"/>
                </a:ext>
              </a:extLst>
            </p:cNvPr>
            <p:cNvSpPr/>
            <p:nvPr/>
          </p:nvSpPr>
          <p:spPr>
            <a:xfrm>
              <a:off x="5121916" y="1695619"/>
              <a:ext cx="3753335" cy="369332"/>
            </a:xfrm>
            <a:prstGeom prst="rect">
              <a:avLst/>
            </a:prstGeom>
          </p:spPr>
          <p:txBody>
            <a:bodyPr wrap="none">
              <a:spAutoFit/>
            </a:bodyPr>
            <a:lstStyle/>
            <a:p>
              <a:r>
                <a:rPr lang="en-CA">
                  <a:solidFill>
                    <a:schemeClr val="bg1"/>
                  </a:solidFill>
                  <a:latin typeface="Garamond" panose="02020404030301010803" pitchFamily="18" charset="0"/>
                </a:rPr>
                <a:t>Weather Research &amp; Forecasting (WRF)</a:t>
              </a:r>
              <a:endParaRPr lang="en-CA">
                <a:solidFill>
                  <a:schemeClr val="bg1"/>
                </a:solidFill>
              </a:endParaRPr>
            </a:p>
          </p:txBody>
        </p:sp>
      </p:grpSp>
      <p:grpSp>
        <p:nvGrpSpPr>
          <p:cNvPr id="33" name="Gruppo 15">
            <a:extLst>
              <a:ext uri="{FF2B5EF4-FFF2-40B4-BE49-F238E27FC236}">
                <a16:creationId xmlns:a16="http://schemas.microsoft.com/office/drawing/2014/main" id="{73AEF494-ED85-A048-836D-133617AAD143}"/>
              </a:ext>
            </a:extLst>
          </p:cNvPr>
          <p:cNvGrpSpPr/>
          <p:nvPr/>
        </p:nvGrpSpPr>
        <p:grpSpPr>
          <a:xfrm>
            <a:off x="-124139" y="1842591"/>
            <a:ext cx="3028418" cy="3930528"/>
            <a:chOff x="-503747" y="1053010"/>
            <a:chExt cx="4497963" cy="5355631"/>
          </a:xfrm>
        </p:grpSpPr>
        <p:grpSp>
          <p:nvGrpSpPr>
            <p:cNvPr id="34" name="Gruppo 14">
              <a:extLst>
                <a:ext uri="{FF2B5EF4-FFF2-40B4-BE49-F238E27FC236}">
                  <a16:creationId xmlns:a16="http://schemas.microsoft.com/office/drawing/2014/main" id="{BD8A1D21-08E0-4D40-A8C0-323284E14654}"/>
                </a:ext>
              </a:extLst>
            </p:cNvPr>
            <p:cNvGrpSpPr/>
            <p:nvPr/>
          </p:nvGrpSpPr>
          <p:grpSpPr>
            <a:xfrm>
              <a:off x="-503747" y="1053010"/>
              <a:ext cx="4497963" cy="2951083"/>
              <a:chOff x="171461" y="1106570"/>
              <a:chExt cx="3812152" cy="2696400"/>
            </a:xfrm>
          </p:grpSpPr>
          <p:pic>
            <p:nvPicPr>
              <p:cNvPr id="36" name="Immagine 2" descr="Immagine che contiene mappa&#10;&#10;Descrizione generata automaticamente">
                <a:extLst>
                  <a:ext uri="{FF2B5EF4-FFF2-40B4-BE49-F238E27FC236}">
                    <a16:creationId xmlns:a16="http://schemas.microsoft.com/office/drawing/2014/main" id="{7E6DA7F5-E26E-EB4C-B668-DEED60BA70E9}"/>
                  </a:ext>
                </a:extLst>
              </p:cNvPr>
              <p:cNvPicPr>
                <a:picLocks noChangeAspect="1"/>
              </p:cNvPicPr>
              <p:nvPr/>
            </p:nvPicPr>
            <p:blipFill>
              <a:blip r:embed="rId6"/>
              <a:stretch>
                <a:fillRect/>
              </a:stretch>
            </p:blipFill>
            <p:spPr>
              <a:xfrm>
                <a:off x="171461" y="1106570"/>
                <a:ext cx="3812152" cy="2696400"/>
              </a:xfrm>
              <a:prstGeom prst="rect">
                <a:avLst/>
              </a:prstGeom>
            </p:spPr>
          </p:pic>
          <p:sp>
            <p:nvSpPr>
              <p:cNvPr id="37" name="Rettangolo 13">
                <a:extLst>
                  <a:ext uri="{FF2B5EF4-FFF2-40B4-BE49-F238E27FC236}">
                    <a16:creationId xmlns:a16="http://schemas.microsoft.com/office/drawing/2014/main" id="{E2D0FEFF-E176-3942-B89C-3AB214F4009A}"/>
                  </a:ext>
                </a:extLst>
              </p:cNvPr>
              <p:cNvSpPr/>
              <p:nvPr/>
            </p:nvSpPr>
            <p:spPr>
              <a:xfrm>
                <a:off x="209550" y="1249343"/>
                <a:ext cx="1085850" cy="485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38" name="Rettangolo 23">
                <a:extLst>
                  <a:ext uri="{FF2B5EF4-FFF2-40B4-BE49-F238E27FC236}">
                    <a16:creationId xmlns:a16="http://schemas.microsoft.com/office/drawing/2014/main" id="{8CA26691-09E0-0946-8134-8FBC7744AEC3}"/>
                  </a:ext>
                </a:extLst>
              </p:cNvPr>
              <p:cNvSpPr/>
              <p:nvPr/>
            </p:nvSpPr>
            <p:spPr>
              <a:xfrm>
                <a:off x="209550" y="2283300"/>
                <a:ext cx="628650" cy="485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grpSp>
        <p:pic>
          <p:nvPicPr>
            <p:cNvPr id="35" name="Immagine 4" descr="Immagine che contiene esterni, cielo, ponte, gru&#10;&#10;Descrizione generata automaticamente">
              <a:extLst>
                <a:ext uri="{FF2B5EF4-FFF2-40B4-BE49-F238E27FC236}">
                  <a16:creationId xmlns:a16="http://schemas.microsoft.com/office/drawing/2014/main" id="{DB754321-48AE-7446-A3E6-51C71D15321E}"/>
                </a:ext>
              </a:extLst>
            </p:cNvPr>
            <p:cNvPicPr>
              <a:picLocks noChangeAspect="1"/>
            </p:cNvPicPr>
            <p:nvPr/>
          </p:nvPicPr>
          <p:blipFill>
            <a:blip r:embed="rId7"/>
            <a:stretch>
              <a:fillRect/>
            </a:stretch>
          </p:blipFill>
          <p:spPr>
            <a:xfrm>
              <a:off x="197999" y="4011256"/>
              <a:ext cx="3763108" cy="2397385"/>
            </a:xfrm>
            <a:prstGeom prst="rect">
              <a:avLst/>
            </a:prstGeom>
          </p:spPr>
        </p:pic>
      </p:grpSp>
      <p:grpSp>
        <p:nvGrpSpPr>
          <p:cNvPr id="39" name="Gruppo 21">
            <a:extLst>
              <a:ext uri="{FF2B5EF4-FFF2-40B4-BE49-F238E27FC236}">
                <a16:creationId xmlns:a16="http://schemas.microsoft.com/office/drawing/2014/main" id="{CF12E1F8-5C99-F242-8EFA-94D3DF1FE634}"/>
              </a:ext>
            </a:extLst>
          </p:cNvPr>
          <p:cNvGrpSpPr/>
          <p:nvPr/>
        </p:nvGrpSpPr>
        <p:grpSpPr>
          <a:xfrm>
            <a:off x="4188517" y="4257503"/>
            <a:ext cx="5407907" cy="1113198"/>
            <a:chOff x="4601802" y="2362260"/>
            <a:chExt cx="5407907" cy="1113198"/>
          </a:xfrm>
        </p:grpSpPr>
        <p:pic>
          <p:nvPicPr>
            <p:cNvPr id="40" name="Immagine 20">
              <a:extLst>
                <a:ext uri="{FF2B5EF4-FFF2-40B4-BE49-F238E27FC236}">
                  <a16:creationId xmlns:a16="http://schemas.microsoft.com/office/drawing/2014/main" id="{A7F94BB8-B4F8-FC4A-ABE6-770E4439DE88}"/>
                </a:ext>
              </a:extLst>
            </p:cNvPr>
            <p:cNvPicPr>
              <a:picLocks noChangeAspect="1"/>
            </p:cNvPicPr>
            <p:nvPr/>
          </p:nvPicPr>
          <p:blipFill>
            <a:blip r:embed="rId8"/>
            <a:stretch>
              <a:fillRect/>
            </a:stretch>
          </p:blipFill>
          <p:spPr>
            <a:xfrm>
              <a:off x="4601802" y="2362260"/>
              <a:ext cx="1113198" cy="1113198"/>
            </a:xfrm>
            <a:prstGeom prst="rect">
              <a:avLst/>
            </a:prstGeom>
          </p:spPr>
        </p:pic>
        <p:sp>
          <p:nvSpPr>
            <p:cNvPr id="41" name="Rettangolo 31">
              <a:extLst>
                <a:ext uri="{FF2B5EF4-FFF2-40B4-BE49-F238E27FC236}">
                  <a16:creationId xmlns:a16="http://schemas.microsoft.com/office/drawing/2014/main" id="{10AB84AA-8CB9-E546-BF5E-46DFA24FDB15}"/>
                </a:ext>
              </a:extLst>
            </p:cNvPr>
            <p:cNvSpPr/>
            <p:nvPr/>
          </p:nvSpPr>
          <p:spPr>
            <a:xfrm>
              <a:off x="5897786" y="2667361"/>
              <a:ext cx="4111923" cy="461665"/>
            </a:xfrm>
            <a:prstGeom prst="rect">
              <a:avLst/>
            </a:prstGeom>
          </p:spPr>
          <p:txBody>
            <a:bodyPr wrap="square">
              <a:spAutoFit/>
            </a:bodyPr>
            <a:lstStyle/>
            <a:p>
              <a:r>
                <a:rPr lang="en-CA" sz="2400" u="sng">
                  <a:solidFill>
                    <a:schemeClr val="bg1"/>
                  </a:solidFill>
                  <a:latin typeface="Garamond" panose="02020404030301010803" pitchFamily="18" charset="0"/>
                </a:rPr>
                <a:t>It takes hours for a single run</a:t>
              </a:r>
              <a:endParaRPr lang="en-CA" sz="2400" u="sng">
                <a:solidFill>
                  <a:schemeClr val="bg1"/>
                </a:solidFill>
              </a:endParaRPr>
            </a:p>
          </p:txBody>
        </p:sp>
      </p:grpSp>
      <p:sp>
        <p:nvSpPr>
          <p:cNvPr id="21" name="Rectangle 20">
            <a:extLst>
              <a:ext uri="{FF2B5EF4-FFF2-40B4-BE49-F238E27FC236}">
                <a16:creationId xmlns:a16="http://schemas.microsoft.com/office/drawing/2014/main" id="{79843B94-E426-B944-8418-5CBE1E3A5AD8}"/>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SIMONE</a:t>
            </a:r>
          </a:p>
        </p:txBody>
      </p:sp>
    </p:spTree>
    <p:extLst>
      <p:ext uri="{BB962C8B-B14F-4D97-AF65-F5344CB8AC3E}">
        <p14:creationId xmlns:p14="http://schemas.microsoft.com/office/powerpoint/2010/main" val="357716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A6AA-4581-744C-9CF2-804D5DC06E13}"/>
              </a:ext>
            </a:extLst>
          </p:cNvPr>
          <p:cNvSpPr>
            <a:spLocks noGrp="1"/>
          </p:cNvSpPr>
          <p:nvPr>
            <p:ph type="title"/>
          </p:nvPr>
        </p:nvSpPr>
        <p:spPr/>
        <p:txBody>
          <a:bodyPr/>
          <a:lstStyle/>
          <a:p>
            <a:r>
              <a:rPr lang="en-IT" dirty="0">
                <a:solidFill>
                  <a:schemeClr val="bg1"/>
                </a:solidFill>
              </a:rPr>
              <a:t>Acknowledgements</a:t>
            </a:r>
          </a:p>
        </p:txBody>
      </p:sp>
      <p:sp>
        <p:nvSpPr>
          <p:cNvPr id="3" name="Content Placeholder 2">
            <a:extLst>
              <a:ext uri="{FF2B5EF4-FFF2-40B4-BE49-F238E27FC236}">
                <a16:creationId xmlns:a16="http://schemas.microsoft.com/office/drawing/2014/main" id="{9A996919-0A3E-7445-B8AD-72AAE19BCD90}"/>
              </a:ext>
            </a:extLst>
          </p:cNvPr>
          <p:cNvSpPr>
            <a:spLocks noGrp="1"/>
          </p:cNvSpPr>
          <p:nvPr>
            <p:ph idx="1"/>
          </p:nvPr>
        </p:nvSpPr>
        <p:spPr>
          <a:xfrm>
            <a:off x="677334" y="1720313"/>
            <a:ext cx="8596668" cy="4528087"/>
          </a:xfrm>
        </p:spPr>
        <p:txBody>
          <a:bodyPr>
            <a:normAutofit/>
          </a:bodyPr>
          <a:lstStyle/>
          <a:p>
            <a:pPr marL="0" indent="0">
              <a:buNone/>
            </a:pPr>
            <a:r>
              <a:rPr lang="en-GB" dirty="0">
                <a:solidFill>
                  <a:schemeClr val="bg1"/>
                </a:solidFill>
              </a:rPr>
              <a:t>We acknowledge University of Turin, Machine Learning Journal Club for supporting.</a:t>
            </a:r>
          </a:p>
          <a:p>
            <a:pPr marL="0" indent="0">
              <a:buNone/>
            </a:pPr>
            <a:r>
              <a:rPr lang="en-GB" dirty="0">
                <a:solidFill>
                  <a:schemeClr val="bg1"/>
                </a:solidFill>
              </a:rPr>
              <a:t>We thank Professor Enrico Ferrero (</a:t>
            </a:r>
            <a:r>
              <a:rPr lang="en-GB" dirty="0" err="1">
                <a:solidFill>
                  <a:schemeClr val="bg1"/>
                </a:solidFill>
              </a:rPr>
              <a:t>Università</a:t>
            </a:r>
            <a:r>
              <a:rPr lang="en-GB" dirty="0">
                <a:solidFill>
                  <a:schemeClr val="bg1"/>
                </a:solidFill>
              </a:rPr>
              <a:t> del Piemonte Orientale), Professor Massimiliano </a:t>
            </a:r>
            <a:r>
              <a:rPr lang="en-GB" dirty="0" err="1">
                <a:solidFill>
                  <a:schemeClr val="bg1"/>
                </a:solidFill>
              </a:rPr>
              <a:t>Manfrin</a:t>
            </a:r>
            <a:r>
              <a:rPr lang="en-GB" dirty="0">
                <a:solidFill>
                  <a:schemeClr val="bg1"/>
                </a:solidFill>
              </a:rPr>
              <a:t> (University of Turin) and the whole Atmospheric Physics and </a:t>
            </a:r>
            <a:r>
              <a:rPr lang="en-GB" dirty="0" err="1">
                <a:solidFill>
                  <a:schemeClr val="bg1"/>
                </a:solidFill>
              </a:rPr>
              <a:t>Metereology</a:t>
            </a:r>
            <a:r>
              <a:rPr lang="en-GB" dirty="0">
                <a:solidFill>
                  <a:schemeClr val="bg1"/>
                </a:solidFill>
              </a:rPr>
              <a:t> Group, PhD Christopher Rackauckas (</a:t>
            </a:r>
            <a:r>
              <a:rPr lang="en-GB" dirty="0" err="1">
                <a:solidFill>
                  <a:schemeClr val="bg1"/>
                </a:solidFill>
              </a:rPr>
              <a:t>Massachussets</a:t>
            </a:r>
            <a:r>
              <a:rPr lang="en-GB" dirty="0">
                <a:solidFill>
                  <a:schemeClr val="bg1"/>
                </a:solidFill>
              </a:rPr>
              <a:t> Institute of Technology), PhD Kirill </a:t>
            </a:r>
            <a:r>
              <a:rPr lang="en-GB" dirty="0" err="1">
                <a:solidFill>
                  <a:schemeClr val="bg1"/>
                </a:solidFill>
              </a:rPr>
              <a:t>Zubov</a:t>
            </a:r>
            <a:r>
              <a:rPr lang="en-GB" dirty="0">
                <a:solidFill>
                  <a:schemeClr val="bg1"/>
                </a:solidFill>
              </a:rPr>
              <a:t> (Saint-</a:t>
            </a:r>
            <a:r>
              <a:rPr lang="en-GB" dirty="0" err="1">
                <a:solidFill>
                  <a:schemeClr val="bg1"/>
                </a:solidFill>
              </a:rPr>
              <a:t>Petesburg</a:t>
            </a:r>
            <a:r>
              <a:rPr lang="en-GB" dirty="0">
                <a:solidFill>
                  <a:schemeClr val="bg1"/>
                </a:solidFill>
              </a:rPr>
              <a:t> State University), Vaibhav Dixit (Julia Computing), PhD Brian Wee (Founder at Massive Connections), </a:t>
            </a:r>
            <a:r>
              <a:rPr lang="en-GB" dirty="0" err="1">
                <a:solidFill>
                  <a:schemeClr val="bg1"/>
                </a:solidFill>
              </a:rPr>
              <a:t>Dr.</a:t>
            </a:r>
            <a:r>
              <a:rPr lang="en-GB" dirty="0">
                <a:solidFill>
                  <a:schemeClr val="bg1"/>
                </a:solidFill>
              </a:rPr>
              <a:t> </a:t>
            </a:r>
            <a:r>
              <a:rPr lang="en-GB" dirty="0" err="1">
                <a:solidFill>
                  <a:schemeClr val="bg1"/>
                </a:solidFill>
              </a:rPr>
              <a:t>Rustem</a:t>
            </a:r>
            <a:r>
              <a:rPr lang="en-GB" dirty="0">
                <a:solidFill>
                  <a:schemeClr val="bg1"/>
                </a:solidFill>
              </a:rPr>
              <a:t> </a:t>
            </a:r>
            <a:r>
              <a:rPr lang="en-GB" dirty="0" err="1">
                <a:solidFill>
                  <a:schemeClr val="bg1"/>
                </a:solidFill>
              </a:rPr>
              <a:t>Arif</a:t>
            </a:r>
            <a:r>
              <a:rPr lang="en-GB" dirty="0">
                <a:solidFill>
                  <a:schemeClr val="bg1"/>
                </a:solidFill>
              </a:rPr>
              <a:t> Albayrak (NASA), PhD David Marvin (CEO at </a:t>
            </a:r>
            <a:r>
              <a:rPr lang="en-GB" dirty="0" err="1">
                <a:solidFill>
                  <a:schemeClr val="bg1"/>
                </a:solidFill>
              </a:rPr>
              <a:t>Salo</a:t>
            </a:r>
            <a:r>
              <a:rPr lang="en-GB" dirty="0">
                <a:solidFill>
                  <a:schemeClr val="bg1"/>
                </a:solidFill>
              </a:rPr>
              <a:t> Sciences), Professor Piero </a:t>
            </a:r>
            <a:r>
              <a:rPr lang="en-GB" dirty="0" err="1">
                <a:solidFill>
                  <a:schemeClr val="bg1"/>
                </a:solidFill>
              </a:rPr>
              <a:t>Fariselli</a:t>
            </a:r>
            <a:r>
              <a:rPr lang="en-GB" dirty="0">
                <a:solidFill>
                  <a:schemeClr val="bg1"/>
                </a:solidFill>
              </a:rPr>
              <a:t> (University of Turin) and Pietro </a:t>
            </a:r>
            <a:r>
              <a:rPr lang="en-GB" dirty="0" err="1">
                <a:solidFill>
                  <a:schemeClr val="bg1"/>
                </a:solidFill>
              </a:rPr>
              <a:t>Monticone</a:t>
            </a:r>
            <a:r>
              <a:rPr lang="en-GB" dirty="0">
                <a:solidFill>
                  <a:schemeClr val="bg1"/>
                </a:solidFill>
              </a:rPr>
              <a:t> M.Sc. student (University of Turin), for their precious help and availability.</a:t>
            </a:r>
          </a:p>
          <a:p>
            <a:pPr marL="0" indent="0">
              <a:buNone/>
            </a:pPr>
            <a:r>
              <a:rPr lang="en-GB" dirty="0">
                <a:solidFill>
                  <a:schemeClr val="bg1"/>
                </a:solidFill>
              </a:rPr>
              <a:t>We acknowledge the company </a:t>
            </a:r>
            <a:r>
              <a:rPr lang="en-GB" dirty="0" err="1">
                <a:solidFill>
                  <a:schemeClr val="bg1"/>
                </a:solidFill>
              </a:rPr>
              <a:t>Mollificio</a:t>
            </a:r>
            <a:r>
              <a:rPr lang="en-GB" dirty="0">
                <a:solidFill>
                  <a:schemeClr val="bg1"/>
                </a:solidFill>
              </a:rPr>
              <a:t> </a:t>
            </a:r>
            <a:r>
              <a:rPr lang="en-GB" dirty="0" err="1">
                <a:solidFill>
                  <a:schemeClr val="bg1"/>
                </a:solidFill>
              </a:rPr>
              <a:t>Astigiano</a:t>
            </a:r>
            <a:r>
              <a:rPr lang="en-GB" dirty="0">
                <a:solidFill>
                  <a:schemeClr val="bg1"/>
                </a:solidFill>
              </a:rPr>
              <a:t> (</a:t>
            </a:r>
            <a:r>
              <a:rPr lang="en-GB" dirty="0" err="1">
                <a:solidFill>
                  <a:schemeClr val="bg1"/>
                </a:solidFill>
              </a:rPr>
              <a:t>Belveglio</a:t>
            </a:r>
            <a:r>
              <a:rPr lang="en-GB" dirty="0">
                <a:solidFill>
                  <a:schemeClr val="bg1"/>
                </a:solidFill>
              </a:rPr>
              <a:t>, Asti, Italy) for providing the computational power needed for this research and the HPC4AI </a:t>
            </a:r>
            <a:r>
              <a:rPr lang="en-GB" dirty="0" err="1">
                <a:solidFill>
                  <a:schemeClr val="bg1"/>
                </a:solidFill>
              </a:rPr>
              <a:t>center</a:t>
            </a:r>
            <a:r>
              <a:rPr lang="en-GB" dirty="0">
                <a:solidFill>
                  <a:schemeClr val="bg1"/>
                </a:solidFill>
              </a:rPr>
              <a:t> of the University of Turin for their support.</a:t>
            </a:r>
            <a:endParaRPr lang="en-IT" dirty="0">
              <a:solidFill>
                <a:schemeClr val="bg1"/>
              </a:solidFill>
            </a:endParaRPr>
          </a:p>
        </p:txBody>
      </p:sp>
    </p:spTree>
    <p:extLst>
      <p:ext uri="{BB962C8B-B14F-4D97-AF65-F5344CB8AC3E}">
        <p14:creationId xmlns:p14="http://schemas.microsoft.com/office/powerpoint/2010/main" val="3368370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A6AA-4581-744C-9CF2-804D5DC06E13}"/>
              </a:ext>
            </a:extLst>
          </p:cNvPr>
          <p:cNvSpPr>
            <a:spLocks noGrp="1"/>
          </p:cNvSpPr>
          <p:nvPr>
            <p:ph type="title"/>
          </p:nvPr>
        </p:nvSpPr>
        <p:spPr/>
        <p:txBody>
          <a:bodyPr/>
          <a:lstStyle/>
          <a:p>
            <a:r>
              <a:rPr lang="en-IT">
                <a:solidFill>
                  <a:schemeClr val="bg1"/>
                </a:solidFill>
              </a:rPr>
              <a:t>Presenting authors: </a:t>
            </a:r>
          </a:p>
        </p:txBody>
      </p:sp>
      <p:pic>
        <p:nvPicPr>
          <p:cNvPr id="4098" name="Picture 2">
            <a:extLst>
              <a:ext uri="{FF2B5EF4-FFF2-40B4-BE49-F238E27FC236}">
                <a16:creationId xmlns:a16="http://schemas.microsoft.com/office/drawing/2014/main" id="{E5E625EF-1124-EE4F-95F7-154DB2322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8889" y="1439195"/>
            <a:ext cx="2462981" cy="24629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FD43123-0109-8641-9C7B-D10F8C3C1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5" y="1439195"/>
            <a:ext cx="2462981" cy="24629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5C85592-AE87-A548-88E5-D96DB38B03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113" t="19266" r="34121" b="44820"/>
          <a:stretch/>
        </p:blipFill>
        <p:spPr bwMode="auto">
          <a:xfrm>
            <a:off x="693172" y="4068097"/>
            <a:ext cx="2447143" cy="246298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E0828FA0-ACC6-E146-8426-8B7F18599F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862"/>
          <a:stretch/>
        </p:blipFill>
        <p:spPr bwMode="auto">
          <a:xfrm>
            <a:off x="3288889" y="4068097"/>
            <a:ext cx="2462981" cy="21954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E05DD4-385C-CF4E-BB0A-3B0AB244E148}"/>
              </a:ext>
            </a:extLst>
          </p:cNvPr>
          <p:cNvSpPr/>
          <p:nvPr/>
        </p:nvSpPr>
        <p:spPr>
          <a:xfrm>
            <a:off x="3288889" y="3604750"/>
            <a:ext cx="2462981" cy="2961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Simone Azeglio</a:t>
            </a:r>
            <a:r>
              <a:rPr lang="it-IT" baseline="30000">
                <a:solidFill>
                  <a:sysClr val="windowText" lastClr="000000"/>
                </a:solidFill>
              </a:rPr>
              <a:t>2</a:t>
            </a:r>
          </a:p>
        </p:txBody>
      </p:sp>
      <p:sp>
        <p:nvSpPr>
          <p:cNvPr id="30" name="Rectangle 29">
            <a:extLst>
              <a:ext uri="{FF2B5EF4-FFF2-40B4-BE49-F238E27FC236}">
                <a16:creationId xmlns:a16="http://schemas.microsoft.com/office/drawing/2014/main" id="{9E47F495-2232-6243-912B-6220948B6C10}"/>
              </a:ext>
            </a:extLst>
          </p:cNvPr>
          <p:cNvSpPr/>
          <p:nvPr/>
        </p:nvSpPr>
        <p:spPr>
          <a:xfrm>
            <a:off x="677334" y="3605980"/>
            <a:ext cx="2462981" cy="2961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Francesco Calisto</a:t>
            </a:r>
            <a:r>
              <a:rPr lang="it-IT" baseline="30000">
                <a:solidFill>
                  <a:sysClr val="windowText" lastClr="000000"/>
                </a:solidFill>
              </a:rPr>
              <a:t>1</a:t>
            </a:r>
          </a:p>
        </p:txBody>
      </p:sp>
      <p:sp>
        <p:nvSpPr>
          <p:cNvPr id="31" name="Rectangle 30">
            <a:extLst>
              <a:ext uri="{FF2B5EF4-FFF2-40B4-BE49-F238E27FC236}">
                <a16:creationId xmlns:a16="http://schemas.microsoft.com/office/drawing/2014/main" id="{44321B22-E127-E144-9AE8-3015C99A9781}"/>
              </a:ext>
            </a:extLst>
          </p:cNvPr>
          <p:cNvSpPr/>
          <p:nvPr/>
        </p:nvSpPr>
        <p:spPr>
          <a:xfrm>
            <a:off x="677333" y="6234882"/>
            <a:ext cx="2462981" cy="2961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Luca Bottero</a:t>
            </a:r>
            <a:r>
              <a:rPr lang="it-IT" baseline="30000">
                <a:solidFill>
                  <a:sysClr val="windowText" lastClr="000000"/>
                </a:solidFill>
              </a:rPr>
              <a:t>1</a:t>
            </a:r>
          </a:p>
        </p:txBody>
      </p:sp>
      <p:sp>
        <p:nvSpPr>
          <p:cNvPr id="32" name="Rectangle 31">
            <a:extLst>
              <a:ext uri="{FF2B5EF4-FFF2-40B4-BE49-F238E27FC236}">
                <a16:creationId xmlns:a16="http://schemas.microsoft.com/office/drawing/2014/main" id="{C86A85BC-E33A-2D47-8F8D-E74D7C54AFB0}"/>
              </a:ext>
            </a:extLst>
          </p:cNvPr>
          <p:cNvSpPr/>
          <p:nvPr/>
        </p:nvSpPr>
        <p:spPr>
          <a:xfrm>
            <a:off x="3288889" y="6234882"/>
            <a:ext cx="2462981" cy="2961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Valerio Pagliarino</a:t>
            </a:r>
            <a:r>
              <a:rPr lang="it-IT" baseline="30000">
                <a:solidFill>
                  <a:sysClr val="windowText" lastClr="000000"/>
                </a:solidFill>
              </a:rPr>
              <a:t>1</a:t>
            </a:r>
          </a:p>
        </p:txBody>
      </p:sp>
      <p:pic>
        <p:nvPicPr>
          <p:cNvPr id="33" name="Picture 2" descr="Machine Learning Journal Club (MLJC) – Medium">
            <a:extLst>
              <a:ext uri="{FF2B5EF4-FFF2-40B4-BE49-F238E27FC236}">
                <a16:creationId xmlns:a16="http://schemas.microsoft.com/office/drawing/2014/main" id="{193C8534-8149-504A-A64F-688C69F339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7469" y="3291015"/>
            <a:ext cx="983226" cy="98186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8" name="Picture 12" descr="Unito">
            <a:extLst>
              <a:ext uri="{FF2B5EF4-FFF2-40B4-BE49-F238E27FC236}">
                <a16:creationId xmlns:a16="http://schemas.microsoft.com/office/drawing/2014/main" id="{38108F91-166E-6C40-8D25-0B5D9E51A6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326" y="343049"/>
            <a:ext cx="2955686" cy="11464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621149-C07E-314D-9E5F-ABEAB79D3C8B}"/>
              </a:ext>
            </a:extLst>
          </p:cNvPr>
          <p:cNvSpPr txBox="1"/>
          <p:nvPr/>
        </p:nvSpPr>
        <p:spPr>
          <a:xfrm>
            <a:off x="7558682" y="3405555"/>
            <a:ext cx="2227006" cy="707886"/>
          </a:xfrm>
          <a:prstGeom prst="rect">
            <a:avLst/>
          </a:prstGeom>
          <a:noFill/>
        </p:spPr>
        <p:txBody>
          <a:bodyPr wrap="square" rtlCol="0">
            <a:spAutoFit/>
          </a:bodyPr>
          <a:lstStyle/>
          <a:p>
            <a:r>
              <a:rPr lang="it-IT" sz="2000">
                <a:solidFill>
                  <a:schemeClr val="bg1"/>
                </a:solidFill>
                <a:latin typeface="Helvetica" pitchFamily="2" charset="0"/>
              </a:rPr>
              <a:t>Machine Learning</a:t>
            </a:r>
          </a:p>
          <a:p>
            <a:r>
              <a:rPr lang="it-IT" sz="2000">
                <a:solidFill>
                  <a:schemeClr val="bg1"/>
                </a:solidFill>
                <a:latin typeface="Helvetica" pitchFamily="2" charset="0"/>
              </a:rPr>
              <a:t>Journal Club</a:t>
            </a:r>
          </a:p>
        </p:txBody>
      </p:sp>
      <p:cxnSp>
        <p:nvCxnSpPr>
          <p:cNvPr id="8" name="Straight Connector 7">
            <a:extLst>
              <a:ext uri="{FF2B5EF4-FFF2-40B4-BE49-F238E27FC236}">
                <a16:creationId xmlns:a16="http://schemas.microsoft.com/office/drawing/2014/main" id="{6BB77BD4-1D1D-E741-A9FF-32F70BCFC9F7}"/>
              </a:ext>
            </a:extLst>
          </p:cNvPr>
          <p:cNvCxnSpPr/>
          <p:nvPr/>
        </p:nvCxnSpPr>
        <p:spPr>
          <a:xfrm>
            <a:off x="5987842" y="371320"/>
            <a:ext cx="0" cy="5892234"/>
          </a:xfrm>
          <a:prstGeom prst="line">
            <a:avLst/>
          </a:prstGeom>
        </p:spPr>
        <p:style>
          <a:lnRef idx="1">
            <a:schemeClr val="dk1"/>
          </a:lnRef>
          <a:fillRef idx="0">
            <a:schemeClr val="dk1"/>
          </a:fillRef>
          <a:effectRef idx="0">
            <a:schemeClr val="dk1"/>
          </a:effectRef>
          <a:fontRef idx="minor">
            <a:schemeClr val="tx1"/>
          </a:fontRef>
        </p:style>
      </p:cxnSp>
      <p:pic>
        <p:nvPicPr>
          <p:cNvPr id="40" name="Picture 8" descr="Riccardo Bellan's Home Page">
            <a:extLst>
              <a:ext uri="{FF2B5EF4-FFF2-40B4-BE49-F238E27FC236}">
                <a16:creationId xmlns:a16="http://schemas.microsoft.com/office/drawing/2014/main" id="{8196D6DE-409D-4945-BC9C-51B7D2B78A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326" y="1810618"/>
            <a:ext cx="1175361" cy="981864"/>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C42CEE8C-CB3D-AC45-80AB-A10549101ACC}"/>
              </a:ext>
            </a:extLst>
          </p:cNvPr>
          <p:cNvSpPr txBox="1"/>
          <p:nvPr/>
        </p:nvSpPr>
        <p:spPr>
          <a:xfrm>
            <a:off x="7558682" y="1966915"/>
            <a:ext cx="2227006" cy="707886"/>
          </a:xfrm>
          <a:prstGeom prst="rect">
            <a:avLst/>
          </a:prstGeom>
          <a:noFill/>
        </p:spPr>
        <p:txBody>
          <a:bodyPr wrap="square" rtlCol="0">
            <a:spAutoFit/>
          </a:bodyPr>
          <a:lstStyle/>
          <a:p>
            <a:r>
              <a:rPr lang="it-IT" sz="2000">
                <a:solidFill>
                  <a:schemeClr val="bg1"/>
                </a:solidFill>
                <a:latin typeface="Arial" panose="020B0604020202020204" pitchFamily="34" charset="0"/>
                <a:cs typeface="Arial" panose="020B0604020202020204" pitchFamily="34" charset="0"/>
              </a:rPr>
              <a:t>Dipartimento di Fisica - Torino</a:t>
            </a:r>
          </a:p>
        </p:txBody>
      </p:sp>
      <p:sp>
        <p:nvSpPr>
          <p:cNvPr id="9" name="TextBox 8">
            <a:extLst>
              <a:ext uri="{FF2B5EF4-FFF2-40B4-BE49-F238E27FC236}">
                <a16:creationId xmlns:a16="http://schemas.microsoft.com/office/drawing/2014/main" id="{515C7B92-445D-9C40-940F-D91201CB601A}"/>
              </a:ext>
            </a:extLst>
          </p:cNvPr>
          <p:cNvSpPr txBox="1"/>
          <p:nvPr/>
        </p:nvSpPr>
        <p:spPr>
          <a:xfrm>
            <a:off x="6457469" y="4637867"/>
            <a:ext cx="3807408" cy="1815882"/>
          </a:xfrm>
          <a:prstGeom prst="rect">
            <a:avLst/>
          </a:prstGeom>
          <a:noFill/>
        </p:spPr>
        <p:txBody>
          <a:bodyPr wrap="square" rtlCol="0">
            <a:spAutoFit/>
          </a:bodyPr>
          <a:lstStyle/>
          <a:p>
            <a:pPr marL="342900" indent="-342900">
              <a:buFont typeface="+mj-lt"/>
              <a:buAutoNum type="arabicPeriod"/>
            </a:pPr>
            <a:r>
              <a:rPr lang="it-IT" sz="1600" err="1">
                <a:solidFill>
                  <a:schemeClr val="bg1"/>
                </a:solidFill>
              </a:rPr>
              <a:t>Undergraduate</a:t>
            </a:r>
            <a:r>
              <a:rPr lang="it-IT" sz="1600">
                <a:solidFill>
                  <a:schemeClr val="bg1"/>
                </a:solidFill>
              </a:rPr>
              <a:t> </a:t>
            </a:r>
            <a:r>
              <a:rPr lang="it-IT" sz="1600" err="1">
                <a:solidFill>
                  <a:schemeClr val="bg1"/>
                </a:solidFill>
              </a:rPr>
              <a:t>Physics</a:t>
            </a:r>
            <a:r>
              <a:rPr lang="it-IT" sz="1600">
                <a:solidFill>
                  <a:schemeClr val="bg1"/>
                </a:solidFill>
              </a:rPr>
              <a:t> </a:t>
            </a:r>
            <a:r>
              <a:rPr lang="it-IT" sz="1600" err="1">
                <a:solidFill>
                  <a:schemeClr val="bg1"/>
                </a:solidFill>
              </a:rPr>
              <a:t>student</a:t>
            </a:r>
            <a:r>
              <a:rPr lang="it-IT" sz="1600">
                <a:solidFill>
                  <a:schemeClr val="bg1"/>
                </a:solidFill>
              </a:rPr>
              <a:t>,</a:t>
            </a:r>
            <a:br>
              <a:rPr lang="it-IT" sz="1600">
                <a:solidFill>
                  <a:schemeClr val="bg1"/>
                </a:solidFill>
              </a:rPr>
            </a:br>
            <a:r>
              <a:rPr lang="it-IT" sz="1600" err="1">
                <a:solidFill>
                  <a:schemeClr val="bg1"/>
                </a:solidFill>
              </a:rPr>
              <a:t>University</a:t>
            </a:r>
            <a:r>
              <a:rPr lang="it-IT" sz="1600">
                <a:solidFill>
                  <a:schemeClr val="bg1"/>
                </a:solidFill>
              </a:rPr>
              <a:t> of </a:t>
            </a:r>
            <a:r>
              <a:rPr lang="it-IT" sz="1600" err="1">
                <a:solidFill>
                  <a:schemeClr val="bg1"/>
                </a:solidFill>
              </a:rPr>
              <a:t>Turin</a:t>
            </a:r>
            <a:br>
              <a:rPr lang="it-IT" sz="1600">
                <a:solidFill>
                  <a:schemeClr val="bg1"/>
                </a:solidFill>
              </a:rPr>
            </a:br>
            <a:endParaRPr lang="it-IT" sz="1600">
              <a:solidFill>
                <a:schemeClr val="bg1"/>
              </a:solidFill>
            </a:endParaRPr>
          </a:p>
          <a:p>
            <a:pPr marL="342900" indent="-342900">
              <a:buFont typeface="+mj-lt"/>
              <a:buAutoNum type="arabicPeriod"/>
            </a:pPr>
            <a:r>
              <a:rPr lang="it-IT" sz="1600">
                <a:solidFill>
                  <a:schemeClr val="bg1"/>
                </a:solidFill>
              </a:rPr>
              <a:t>Master </a:t>
            </a:r>
            <a:r>
              <a:rPr lang="it-IT" sz="1600" err="1">
                <a:solidFill>
                  <a:schemeClr val="bg1"/>
                </a:solidFill>
              </a:rPr>
              <a:t>student</a:t>
            </a:r>
            <a:r>
              <a:rPr lang="it-IT" sz="1600">
                <a:solidFill>
                  <a:schemeClr val="bg1"/>
                </a:solidFill>
              </a:rPr>
              <a:t> </a:t>
            </a:r>
            <a:r>
              <a:rPr lang="it-IT" sz="1600" err="1">
                <a:solidFill>
                  <a:schemeClr val="bg1"/>
                </a:solidFill>
              </a:rPr>
              <a:t>Phys</a:t>
            </a:r>
            <a:r>
              <a:rPr lang="it-IT" sz="1600">
                <a:solidFill>
                  <a:schemeClr val="bg1"/>
                </a:solidFill>
              </a:rPr>
              <a:t>, </a:t>
            </a:r>
            <a:br>
              <a:rPr lang="it-IT" sz="1600">
                <a:solidFill>
                  <a:schemeClr val="bg1"/>
                </a:solidFill>
              </a:rPr>
            </a:br>
            <a:r>
              <a:rPr lang="it-IT" sz="1600" err="1">
                <a:solidFill>
                  <a:schemeClr val="bg1"/>
                </a:solidFill>
              </a:rPr>
              <a:t>Complex</a:t>
            </a:r>
            <a:r>
              <a:rPr lang="it-IT" sz="1600">
                <a:solidFill>
                  <a:schemeClr val="bg1"/>
                </a:solidFill>
              </a:rPr>
              <a:t> Systems, </a:t>
            </a:r>
            <a:br>
              <a:rPr lang="it-IT" sz="1600">
                <a:solidFill>
                  <a:schemeClr val="bg1"/>
                </a:solidFill>
              </a:rPr>
            </a:br>
            <a:r>
              <a:rPr lang="it-IT" sz="1600" err="1">
                <a:solidFill>
                  <a:schemeClr val="bg1"/>
                </a:solidFill>
              </a:rPr>
              <a:t>University</a:t>
            </a:r>
            <a:r>
              <a:rPr lang="it-IT" sz="1600">
                <a:solidFill>
                  <a:schemeClr val="bg1"/>
                </a:solidFill>
              </a:rPr>
              <a:t> </a:t>
            </a:r>
            <a:br>
              <a:rPr lang="it-IT" sz="1600">
                <a:solidFill>
                  <a:schemeClr val="bg1"/>
                </a:solidFill>
              </a:rPr>
            </a:br>
            <a:r>
              <a:rPr lang="it-IT" sz="1600">
                <a:solidFill>
                  <a:schemeClr val="bg1"/>
                </a:solidFill>
              </a:rPr>
              <a:t>of </a:t>
            </a:r>
            <a:r>
              <a:rPr lang="it-IT" sz="1600" err="1">
                <a:solidFill>
                  <a:schemeClr val="bg1"/>
                </a:solidFill>
              </a:rPr>
              <a:t>Turin</a:t>
            </a:r>
            <a:endParaRPr lang="it-IT" sz="1600">
              <a:solidFill>
                <a:schemeClr val="bg1"/>
              </a:solidFill>
            </a:endParaRPr>
          </a:p>
        </p:txBody>
      </p:sp>
    </p:spTree>
    <p:extLst>
      <p:ext uri="{BB962C8B-B14F-4D97-AF65-F5344CB8AC3E}">
        <p14:creationId xmlns:p14="http://schemas.microsoft.com/office/powerpoint/2010/main" val="104168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B55D-7147-DA4C-AB79-51A6DFDE8A73}"/>
              </a:ext>
            </a:extLst>
          </p:cNvPr>
          <p:cNvSpPr>
            <a:spLocks noGrp="1"/>
          </p:cNvSpPr>
          <p:nvPr>
            <p:ph type="title"/>
          </p:nvPr>
        </p:nvSpPr>
        <p:spPr>
          <a:xfrm>
            <a:off x="653584" y="474704"/>
            <a:ext cx="8596668" cy="674899"/>
          </a:xfrm>
        </p:spPr>
        <p:txBody>
          <a:bodyPr anchor="t">
            <a:normAutofit/>
          </a:bodyPr>
          <a:lstStyle/>
          <a:p>
            <a:r>
              <a:rPr lang="en-IT">
                <a:solidFill>
                  <a:schemeClr val="bg1"/>
                </a:solidFill>
              </a:rPr>
              <a:t>Why Julia?</a:t>
            </a:r>
          </a:p>
        </p:txBody>
      </p:sp>
      <p:sp>
        <p:nvSpPr>
          <p:cNvPr id="13" name="Content Placeholder 12">
            <a:extLst>
              <a:ext uri="{FF2B5EF4-FFF2-40B4-BE49-F238E27FC236}">
                <a16:creationId xmlns:a16="http://schemas.microsoft.com/office/drawing/2014/main" id="{06B717E3-6C52-4C86-9388-BB2D58FA2E47}"/>
              </a:ext>
            </a:extLst>
          </p:cNvPr>
          <p:cNvSpPr>
            <a:spLocks noGrp="1"/>
          </p:cNvSpPr>
          <p:nvPr>
            <p:ph idx="1"/>
          </p:nvPr>
        </p:nvSpPr>
        <p:spPr>
          <a:xfrm>
            <a:off x="653583" y="1563236"/>
            <a:ext cx="8245361" cy="1025812"/>
          </a:xfrm>
        </p:spPr>
        <p:txBody>
          <a:bodyPr>
            <a:normAutofit/>
          </a:bodyPr>
          <a:lstStyle/>
          <a:p>
            <a:r>
              <a:rPr lang="en-US">
                <a:solidFill>
                  <a:schemeClr val="bg1"/>
                </a:solidFill>
              </a:rPr>
              <a:t>Julia is a high-performance, high-level dynamic programming language</a:t>
            </a:r>
          </a:p>
          <a:p>
            <a:pPr marL="0" indent="0">
              <a:buNone/>
            </a:pPr>
            <a:r>
              <a:rPr lang="en-US" i="1">
                <a:solidFill>
                  <a:schemeClr val="bg1"/>
                </a:solidFill>
              </a:rPr>
              <a:t>		</a:t>
            </a:r>
            <a:r>
              <a:rPr lang="en-US" i="1">
                <a:solidFill>
                  <a:schemeClr val="accent2"/>
                </a:solidFill>
              </a:rPr>
              <a:t>Feels like Python, works like Lisp, fast like C  (Nick Eubank)</a:t>
            </a:r>
          </a:p>
          <a:p>
            <a:pPr marL="0" indent="0">
              <a:buNone/>
            </a:pPr>
            <a:endParaRPr lang="en-US">
              <a:solidFill>
                <a:schemeClr val="bg1"/>
              </a:solidFill>
            </a:endParaRPr>
          </a:p>
          <a:p>
            <a:pPr marL="0" indent="0">
              <a:buNone/>
            </a:pPr>
            <a:endParaRPr lang="en-US">
              <a:solidFill>
                <a:schemeClr val="bg1"/>
              </a:solidFill>
            </a:endParaRPr>
          </a:p>
          <a:p>
            <a:endParaRPr lang="en-US">
              <a:solidFill>
                <a:schemeClr val="bg1"/>
              </a:solidFill>
            </a:endParaRPr>
          </a:p>
        </p:txBody>
      </p:sp>
      <p:grpSp>
        <p:nvGrpSpPr>
          <p:cNvPr id="6" name="Gruppo 5">
            <a:extLst>
              <a:ext uri="{FF2B5EF4-FFF2-40B4-BE49-F238E27FC236}">
                <a16:creationId xmlns:a16="http://schemas.microsoft.com/office/drawing/2014/main" id="{8B543B35-D857-D944-B71D-7EF982820670}"/>
              </a:ext>
            </a:extLst>
          </p:cNvPr>
          <p:cNvGrpSpPr/>
          <p:nvPr/>
        </p:nvGrpSpPr>
        <p:grpSpPr>
          <a:xfrm>
            <a:off x="2503368" y="5056649"/>
            <a:ext cx="4897099" cy="1252009"/>
            <a:chOff x="1528232" y="4523978"/>
            <a:chExt cx="4897099" cy="1252009"/>
          </a:xfrm>
        </p:grpSpPr>
        <p:pic>
          <p:nvPicPr>
            <p:cNvPr id="5" name="Content Placeholder 4" descr="Logo&#10;&#10;Description automatically generated">
              <a:extLst>
                <a:ext uri="{FF2B5EF4-FFF2-40B4-BE49-F238E27FC236}">
                  <a16:creationId xmlns:a16="http://schemas.microsoft.com/office/drawing/2014/main" id="{89AEB132-DD73-9B48-9A5C-FF564CFA9668}"/>
                </a:ext>
              </a:extLst>
            </p:cNvPr>
            <p:cNvPicPr>
              <a:picLocks noChangeAspect="1"/>
            </p:cNvPicPr>
            <p:nvPr/>
          </p:nvPicPr>
          <p:blipFill>
            <a:blip r:embed="rId3"/>
            <a:stretch>
              <a:fillRect/>
            </a:stretch>
          </p:blipFill>
          <p:spPr>
            <a:xfrm>
              <a:off x="1528232" y="4523978"/>
              <a:ext cx="1772905" cy="1147956"/>
            </a:xfrm>
            <a:prstGeom prst="rect">
              <a:avLst/>
            </a:prstGeom>
          </p:spPr>
        </p:pic>
        <p:pic>
          <p:nvPicPr>
            <p:cNvPr id="14" name="Immagine 20">
              <a:extLst>
                <a:ext uri="{FF2B5EF4-FFF2-40B4-BE49-F238E27FC236}">
                  <a16:creationId xmlns:a16="http://schemas.microsoft.com/office/drawing/2014/main" id="{E29D8989-5BB9-1C4B-80CA-20AA6961A6DA}"/>
                </a:ext>
              </a:extLst>
            </p:cNvPr>
            <p:cNvPicPr>
              <a:picLocks noChangeAspect="1"/>
            </p:cNvPicPr>
            <p:nvPr/>
          </p:nvPicPr>
          <p:blipFill>
            <a:blip r:embed="rId4"/>
            <a:stretch>
              <a:fillRect/>
            </a:stretch>
          </p:blipFill>
          <p:spPr>
            <a:xfrm>
              <a:off x="4975668" y="4694764"/>
              <a:ext cx="717731" cy="644906"/>
            </a:xfrm>
            <a:prstGeom prst="rect">
              <a:avLst/>
            </a:prstGeom>
          </p:spPr>
        </p:pic>
        <p:sp>
          <p:nvSpPr>
            <p:cNvPr id="15" name="TextBox 14">
              <a:extLst>
                <a:ext uri="{FF2B5EF4-FFF2-40B4-BE49-F238E27FC236}">
                  <a16:creationId xmlns:a16="http://schemas.microsoft.com/office/drawing/2014/main" id="{B58A2137-097B-2843-95A8-E3CA28D191EF}"/>
                </a:ext>
              </a:extLst>
            </p:cNvPr>
            <p:cNvSpPr txBox="1"/>
            <p:nvPr/>
          </p:nvSpPr>
          <p:spPr>
            <a:xfrm>
              <a:off x="4463512" y="5406655"/>
              <a:ext cx="1961819" cy="369332"/>
            </a:xfrm>
            <a:prstGeom prst="rect">
              <a:avLst/>
            </a:prstGeom>
            <a:noFill/>
          </p:spPr>
          <p:txBody>
            <a:bodyPr wrap="none" rtlCol="0">
              <a:spAutoFit/>
            </a:bodyPr>
            <a:lstStyle/>
            <a:p>
              <a:r>
                <a:rPr lang="en-IT">
                  <a:solidFill>
                    <a:schemeClr val="bg1"/>
                  </a:solidFill>
                </a:rPr>
                <a:t>SciML community</a:t>
              </a:r>
            </a:p>
          </p:txBody>
        </p:sp>
        <p:cxnSp>
          <p:nvCxnSpPr>
            <p:cNvPr id="17" name="Straight Arrow Connector 16">
              <a:extLst>
                <a:ext uri="{FF2B5EF4-FFF2-40B4-BE49-F238E27FC236}">
                  <a16:creationId xmlns:a16="http://schemas.microsoft.com/office/drawing/2014/main" id="{765030BE-A555-9940-87B0-061273E61F2E}"/>
                </a:ext>
              </a:extLst>
            </p:cNvPr>
            <p:cNvCxnSpPr>
              <a:cxnSpLocks/>
            </p:cNvCxnSpPr>
            <p:nvPr/>
          </p:nvCxnSpPr>
          <p:spPr>
            <a:xfrm>
              <a:off x="3681202" y="5222929"/>
              <a:ext cx="782310" cy="0"/>
            </a:xfrm>
            <a:prstGeom prst="straightConnector1">
              <a:avLst/>
            </a:prstGeom>
            <a:ln w="508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Machine Learning Journal Club (MLJC) – Medium">
            <a:extLst>
              <a:ext uri="{FF2B5EF4-FFF2-40B4-BE49-F238E27FC236}">
                <a16:creationId xmlns:a16="http://schemas.microsoft.com/office/drawing/2014/main" id="{56EC928C-81A7-42E1-821B-F898558595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EEAEBBAB-C41F-274C-A0E1-5A887AB480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B56E3F9-8B11-0A42-AC1F-0CDD3351DA4F}"/>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SIMONE</a:t>
            </a:r>
          </a:p>
        </p:txBody>
      </p:sp>
      <p:sp>
        <p:nvSpPr>
          <p:cNvPr id="22" name="Content Placeholder 12">
            <a:extLst>
              <a:ext uri="{FF2B5EF4-FFF2-40B4-BE49-F238E27FC236}">
                <a16:creationId xmlns:a16="http://schemas.microsoft.com/office/drawing/2014/main" id="{9DFAECFB-DE7C-C546-8F76-6E28253CA018}"/>
              </a:ext>
            </a:extLst>
          </p:cNvPr>
          <p:cNvSpPr txBox="1">
            <a:spLocks/>
          </p:cNvSpPr>
          <p:nvPr/>
        </p:nvSpPr>
        <p:spPr>
          <a:xfrm>
            <a:off x="653583" y="2840192"/>
            <a:ext cx="8245361" cy="4097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chemeClr val="bg1"/>
                </a:solidFill>
              </a:rPr>
              <a:t>Core feature: type-stability trough specialization via </a:t>
            </a:r>
            <a:r>
              <a:rPr lang="en-US" b="1">
                <a:solidFill>
                  <a:schemeClr val="bg1"/>
                </a:solidFill>
              </a:rPr>
              <a:t>multiple-dispatch </a:t>
            </a:r>
          </a:p>
          <a:p>
            <a:endParaRPr lang="en-US">
              <a:solidFill>
                <a:schemeClr val="bg1"/>
              </a:solidFill>
            </a:endParaRPr>
          </a:p>
          <a:p>
            <a:pPr marL="0" indent="0">
              <a:buFont typeface="Wingdings 3" charset="2"/>
              <a:buNone/>
            </a:pPr>
            <a:endParaRPr lang="en-US">
              <a:solidFill>
                <a:schemeClr val="bg1"/>
              </a:solidFill>
            </a:endParaRPr>
          </a:p>
          <a:p>
            <a:endParaRPr lang="en-US">
              <a:solidFill>
                <a:schemeClr val="bg1"/>
              </a:solidFill>
            </a:endParaRPr>
          </a:p>
        </p:txBody>
      </p:sp>
      <p:cxnSp>
        <p:nvCxnSpPr>
          <p:cNvPr id="24" name="Straight Arrow Connector 2">
            <a:extLst>
              <a:ext uri="{FF2B5EF4-FFF2-40B4-BE49-F238E27FC236}">
                <a16:creationId xmlns:a16="http://schemas.microsoft.com/office/drawing/2014/main" id="{092FE305-4C90-EA46-81D2-966BB0732A35}"/>
              </a:ext>
            </a:extLst>
          </p:cNvPr>
          <p:cNvCxnSpPr>
            <a:cxnSpLocks/>
          </p:cNvCxnSpPr>
          <p:nvPr/>
        </p:nvCxnSpPr>
        <p:spPr>
          <a:xfrm>
            <a:off x="2528698" y="3357788"/>
            <a:ext cx="0" cy="6831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
            <a:extLst>
              <a:ext uri="{FF2B5EF4-FFF2-40B4-BE49-F238E27FC236}">
                <a16:creationId xmlns:a16="http://schemas.microsoft.com/office/drawing/2014/main" id="{3CB8A90A-586C-F24E-B7BB-3117F43BC2D1}"/>
              </a:ext>
            </a:extLst>
          </p:cNvPr>
          <p:cNvCxnSpPr>
            <a:cxnSpLocks/>
          </p:cNvCxnSpPr>
          <p:nvPr/>
        </p:nvCxnSpPr>
        <p:spPr>
          <a:xfrm>
            <a:off x="6668535" y="3357788"/>
            <a:ext cx="0" cy="6831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12">
            <a:extLst>
              <a:ext uri="{FF2B5EF4-FFF2-40B4-BE49-F238E27FC236}">
                <a16:creationId xmlns:a16="http://schemas.microsoft.com/office/drawing/2014/main" id="{B75E2FE8-6F7A-AB45-86FB-5EB332CF05A2}"/>
              </a:ext>
            </a:extLst>
          </p:cNvPr>
          <p:cNvSpPr txBox="1">
            <a:spLocks/>
          </p:cNvSpPr>
          <p:nvPr/>
        </p:nvSpPr>
        <p:spPr>
          <a:xfrm>
            <a:off x="1387664" y="4184344"/>
            <a:ext cx="2888609" cy="10258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solidFill>
                  <a:schemeClr val="bg1"/>
                </a:solidFill>
              </a:rPr>
              <a:t>Easy for a compiler to make into efficient code</a:t>
            </a:r>
          </a:p>
          <a:p>
            <a:endParaRPr lang="en-US">
              <a:solidFill>
                <a:schemeClr val="bg1"/>
              </a:solidFill>
            </a:endParaRPr>
          </a:p>
          <a:p>
            <a:pPr marL="0" indent="0">
              <a:buFont typeface="Wingdings 3" charset="2"/>
              <a:buNone/>
            </a:pPr>
            <a:endParaRPr lang="en-US">
              <a:solidFill>
                <a:schemeClr val="bg1"/>
              </a:solidFill>
            </a:endParaRPr>
          </a:p>
          <a:p>
            <a:endParaRPr lang="en-US">
              <a:solidFill>
                <a:schemeClr val="bg1"/>
              </a:solidFill>
            </a:endParaRPr>
          </a:p>
        </p:txBody>
      </p:sp>
      <p:sp>
        <p:nvSpPr>
          <p:cNvPr id="29" name="Content Placeholder 12">
            <a:extLst>
              <a:ext uri="{FF2B5EF4-FFF2-40B4-BE49-F238E27FC236}">
                <a16:creationId xmlns:a16="http://schemas.microsoft.com/office/drawing/2014/main" id="{E94CF0FF-9F41-A846-B682-F72ED1976823}"/>
              </a:ext>
            </a:extLst>
          </p:cNvPr>
          <p:cNvSpPr txBox="1">
            <a:spLocks/>
          </p:cNvSpPr>
          <p:nvPr/>
        </p:nvSpPr>
        <p:spPr>
          <a:xfrm>
            <a:off x="5938298" y="4148769"/>
            <a:ext cx="2282073" cy="10258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solidFill>
                  <a:schemeClr val="bg1"/>
                </a:solidFill>
              </a:rPr>
              <a:t>“It looks like a scripting language”</a:t>
            </a:r>
          </a:p>
          <a:p>
            <a:endParaRPr lang="en-US">
              <a:solidFill>
                <a:schemeClr val="bg1"/>
              </a:solidFill>
            </a:endParaRPr>
          </a:p>
          <a:p>
            <a:pPr marL="0" indent="0">
              <a:buFont typeface="Wingdings 3" charset="2"/>
              <a:buNone/>
            </a:pPr>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77573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dissolv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dissolve">
                                      <p:cBhvr>
                                        <p:cTn id="30" dur="500"/>
                                        <p:tgtEl>
                                          <p:spTgt spid="2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22"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D848-B453-6743-BF44-92D556E1A212}"/>
              </a:ext>
            </a:extLst>
          </p:cNvPr>
          <p:cNvSpPr>
            <a:spLocks noGrp="1"/>
          </p:cNvSpPr>
          <p:nvPr>
            <p:ph type="title"/>
          </p:nvPr>
        </p:nvSpPr>
        <p:spPr/>
        <p:txBody>
          <a:bodyPr/>
          <a:lstStyle/>
          <a:p>
            <a:r>
              <a:rPr lang="en-IT" dirty="0">
                <a:solidFill>
                  <a:schemeClr val="bg1"/>
                </a:solidFill>
              </a:rPr>
              <a:t>Why </a:t>
            </a:r>
            <a:r>
              <a:rPr lang="it-IT" dirty="0" err="1">
                <a:solidFill>
                  <a:schemeClr val="bg1"/>
                </a:solidFill>
              </a:rPr>
              <a:t>P</a:t>
            </a:r>
            <a:r>
              <a:rPr lang="en-IT" dirty="0">
                <a:solidFill>
                  <a:schemeClr val="bg1"/>
                </a:solidFill>
              </a:rPr>
              <a:t>hysics </a:t>
            </a:r>
            <a:r>
              <a:rPr lang="it-IT" dirty="0">
                <a:solidFill>
                  <a:schemeClr val="bg1"/>
                </a:solidFill>
              </a:rPr>
              <a:t>I</a:t>
            </a:r>
            <a:r>
              <a:rPr lang="en-IT" dirty="0">
                <a:solidFill>
                  <a:schemeClr val="bg1"/>
                </a:solidFill>
              </a:rPr>
              <a:t>nformed </a:t>
            </a:r>
            <a:r>
              <a:rPr lang="it-IT" dirty="0">
                <a:solidFill>
                  <a:schemeClr val="bg1"/>
                </a:solidFill>
              </a:rPr>
              <a:t>M</a:t>
            </a:r>
            <a:r>
              <a:rPr lang="en-IT" dirty="0">
                <a:solidFill>
                  <a:schemeClr val="bg1"/>
                </a:solidFill>
              </a:rPr>
              <a:t>odels?</a:t>
            </a:r>
          </a:p>
        </p:txBody>
      </p:sp>
      <p:sp>
        <p:nvSpPr>
          <p:cNvPr id="3" name="Content Placeholder 2">
            <a:extLst>
              <a:ext uri="{FF2B5EF4-FFF2-40B4-BE49-F238E27FC236}">
                <a16:creationId xmlns:a16="http://schemas.microsoft.com/office/drawing/2014/main" id="{25900ED5-D7BE-E94B-BB2D-0DC98BD66C9D}"/>
              </a:ext>
            </a:extLst>
          </p:cNvPr>
          <p:cNvSpPr>
            <a:spLocks noGrp="1"/>
          </p:cNvSpPr>
          <p:nvPr>
            <p:ph idx="1"/>
          </p:nvPr>
        </p:nvSpPr>
        <p:spPr>
          <a:xfrm>
            <a:off x="458539" y="2410391"/>
            <a:ext cx="8596668" cy="748338"/>
          </a:xfrm>
        </p:spPr>
        <p:txBody>
          <a:bodyPr>
            <a:normAutofit/>
          </a:bodyPr>
          <a:lstStyle/>
          <a:p>
            <a:r>
              <a:rPr lang="en-IT" b="1" dirty="0">
                <a:solidFill>
                  <a:schemeClr val="bg1"/>
                </a:solidFill>
              </a:rPr>
              <a:t>Neural Networks </a:t>
            </a:r>
            <a:r>
              <a:rPr lang="en-IT" dirty="0">
                <a:solidFill>
                  <a:schemeClr val="bg1"/>
                </a:solidFill>
              </a:rPr>
              <a:t>can approximate any non-linear function with desired accuracy</a:t>
            </a:r>
            <a:r>
              <a:rPr lang="it-IT" dirty="0">
                <a:solidFill>
                  <a:schemeClr val="bg1"/>
                </a:solidFill>
              </a:rPr>
              <a:t> (Universal </a:t>
            </a:r>
            <a:r>
              <a:rPr lang="it-IT" dirty="0" err="1">
                <a:solidFill>
                  <a:schemeClr val="bg1"/>
                </a:solidFill>
              </a:rPr>
              <a:t>Approximation</a:t>
            </a:r>
            <a:r>
              <a:rPr lang="it-IT" dirty="0">
                <a:solidFill>
                  <a:schemeClr val="bg1"/>
                </a:solidFill>
              </a:rPr>
              <a:t> </a:t>
            </a:r>
            <a:r>
              <a:rPr lang="it-IT" dirty="0" err="1">
                <a:solidFill>
                  <a:schemeClr val="bg1"/>
                </a:solidFill>
              </a:rPr>
              <a:t>Theorem</a:t>
            </a:r>
            <a:r>
              <a:rPr lang="it-IT" dirty="0">
                <a:solidFill>
                  <a:schemeClr val="bg1"/>
                </a:solidFill>
              </a:rPr>
              <a:t>)</a:t>
            </a:r>
            <a:endParaRPr lang="en-IT" dirty="0">
              <a:solidFill>
                <a:schemeClr val="bg1"/>
              </a:solidFill>
            </a:endParaRPr>
          </a:p>
          <a:p>
            <a:pPr marL="0" indent="0">
              <a:buNone/>
            </a:pPr>
            <a:endParaRPr lang="en-IT" dirty="0">
              <a:solidFill>
                <a:schemeClr val="bg1"/>
              </a:solidFill>
            </a:endParaRPr>
          </a:p>
          <a:p>
            <a:pPr marL="0" indent="0">
              <a:buNone/>
            </a:pPr>
            <a:endParaRPr lang="en-IT" dirty="0">
              <a:solidFill>
                <a:schemeClr val="bg1"/>
              </a:solidFill>
            </a:endParaRPr>
          </a:p>
          <a:p>
            <a:pPr marL="0" indent="0">
              <a:buNone/>
            </a:pPr>
            <a:endParaRPr lang="en-IT" dirty="0">
              <a:solidFill>
                <a:schemeClr val="bg1"/>
              </a:solidFill>
            </a:endParaRPr>
          </a:p>
        </p:txBody>
      </p:sp>
      <p:pic>
        <p:nvPicPr>
          <p:cNvPr id="5" name="Picture 2" descr="Machine Learning Journal Club (MLJC) – Medium">
            <a:extLst>
              <a:ext uri="{FF2B5EF4-FFF2-40B4-BE49-F238E27FC236}">
                <a16:creationId xmlns:a16="http://schemas.microsoft.com/office/drawing/2014/main" id="{B21A7FB9-42BF-4BB2-A1D0-75C81F451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1F40DD4-3836-FB49-A6F9-EF3400EE7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15A41E1-4534-A044-9CBB-04B160571DEF}"/>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SIMONE</a:t>
            </a:r>
          </a:p>
        </p:txBody>
      </p:sp>
      <p:sp>
        <p:nvSpPr>
          <p:cNvPr id="14" name="CasellaDiTesto 13">
            <a:extLst>
              <a:ext uri="{FF2B5EF4-FFF2-40B4-BE49-F238E27FC236}">
                <a16:creationId xmlns:a16="http://schemas.microsoft.com/office/drawing/2014/main" id="{101D9E21-B095-5B42-9CFB-38663E9A9BDC}"/>
              </a:ext>
            </a:extLst>
          </p:cNvPr>
          <p:cNvSpPr txBox="1"/>
          <p:nvPr/>
        </p:nvSpPr>
        <p:spPr>
          <a:xfrm>
            <a:off x="4756873" y="1860914"/>
            <a:ext cx="4744525" cy="369332"/>
          </a:xfrm>
          <a:prstGeom prst="rect">
            <a:avLst/>
          </a:prstGeom>
          <a:solidFill>
            <a:srgbClr val="F3B723">
              <a:alpha val="50196"/>
            </a:srgbClr>
          </a:solidFill>
          <a:ln>
            <a:solidFill>
              <a:srgbClr val="62320F"/>
            </a:solidFill>
          </a:ln>
        </p:spPr>
        <p:txBody>
          <a:bodyPr wrap="square" rtlCol="0">
            <a:spAutoFit/>
          </a:bodyPr>
          <a:lstStyle/>
          <a:p>
            <a:pPr algn="ctr"/>
            <a:r>
              <a:rPr lang="it-IT" dirty="0">
                <a:solidFill>
                  <a:schemeClr val="bg1"/>
                </a:solidFill>
                <a:latin typeface="Garamond" charset="0"/>
                <a:ea typeface="Garamond" charset="0"/>
                <a:cs typeface="Garamond" charset="0"/>
              </a:rPr>
              <a:t>K. </a:t>
            </a:r>
            <a:r>
              <a:rPr lang="it-IT" dirty="0" err="1">
                <a:solidFill>
                  <a:schemeClr val="bg1"/>
                </a:solidFill>
                <a:latin typeface="Garamond" charset="0"/>
                <a:ea typeface="Garamond" charset="0"/>
                <a:cs typeface="Garamond" charset="0"/>
              </a:rPr>
              <a:t>Hornik</a:t>
            </a:r>
            <a:r>
              <a:rPr lang="it-IT" dirty="0">
                <a:solidFill>
                  <a:schemeClr val="bg1"/>
                </a:solidFill>
                <a:latin typeface="Garamond" charset="0"/>
                <a:ea typeface="Garamond" charset="0"/>
                <a:cs typeface="Garamond" charset="0"/>
              </a:rPr>
              <a:t>, </a:t>
            </a:r>
            <a:r>
              <a:rPr lang="it-IT" i="1" dirty="0" err="1">
                <a:solidFill>
                  <a:schemeClr val="bg1"/>
                </a:solidFill>
                <a:latin typeface="Garamond" charset="0"/>
                <a:ea typeface="Garamond" charset="0"/>
                <a:cs typeface="Garamond" charset="0"/>
              </a:rPr>
              <a:t>Neural</a:t>
            </a:r>
            <a:r>
              <a:rPr lang="it-IT" i="1" dirty="0">
                <a:solidFill>
                  <a:schemeClr val="bg1"/>
                </a:solidFill>
                <a:latin typeface="Garamond" charset="0"/>
                <a:ea typeface="Garamond" charset="0"/>
                <a:cs typeface="Garamond" charset="0"/>
              </a:rPr>
              <a:t> Networks, 4(2), 251-257,</a:t>
            </a:r>
            <a:r>
              <a:rPr lang="it-IT" dirty="0">
                <a:solidFill>
                  <a:schemeClr val="bg1"/>
                </a:solidFill>
                <a:latin typeface="Garamond" charset="0"/>
                <a:ea typeface="Garamond" charset="0"/>
                <a:cs typeface="Garamond" charset="0"/>
              </a:rPr>
              <a:t> (1991)</a:t>
            </a:r>
          </a:p>
        </p:txBody>
      </p:sp>
      <p:sp>
        <p:nvSpPr>
          <p:cNvPr id="16" name="Content Placeholder 2">
            <a:extLst>
              <a:ext uri="{FF2B5EF4-FFF2-40B4-BE49-F238E27FC236}">
                <a16:creationId xmlns:a16="http://schemas.microsoft.com/office/drawing/2014/main" id="{D291D036-9FFB-CD4B-98D8-856DBD16CDD4}"/>
              </a:ext>
            </a:extLst>
          </p:cNvPr>
          <p:cNvSpPr txBox="1">
            <a:spLocks/>
          </p:cNvSpPr>
          <p:nvPr/>
        </p:nvSpPr>
        <p:spPr>
          <a:xfrm>
            <a:off x="458539" y="3098156"/>
            <a:ext cx="8596668" cy="8593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IT" dirty="0">
              <a:solidFill>
                <a:schemeClr val="bg1"/>
              </a:solidFill>
            </a:endParaRPr>
          </a:p>
          <a:p>
            <a:r>
              <a:rPr lang="en-IT" b="1" dirty="0">
                <a:solidFill>
                  <a:schemeClr val="bg1"/>
                </a:solidFill>
              </a:rPr>
              <a:t>Big data </a:t>
            </a:r>
            <a:r>
              <a:rPr lang="en-IT" dirty="0">
                <a:solidFill>
                  <a:schemeClr val="bg1"/>
                </a:solidFill>
              </a:rPr>
              <a:t>are needed for ML models in order to perform well</a:t>
            </a:r>
          </a:p>
          <a:p>
            <a:pPr marL="0" indent="0">
              <a:buNone/>
            </a:pPr>
            <a:endParaRPr lang="en-IT" dirty="0">
              <a:solidFill>
                <a:schemeClr val="bg1"/>
              </a:solidFill>
            </a:endParaRPr>
          </a:p>
          <a:p>
            <a:pPr marL="0" indent="0">
              <a:buFont typeface="Wingdings 3" charset="2"/>
              <a:buNone/>
            </a:pPr>
            <a:endParaRPr lang="en-IT" dirty="0">
              <a:solidFill>
                <a:schemeClr val="bg1"/>
              </a:solidFill>
            </a:endParaRPr>
          </a:p>
          <a:p>
            <a:pPr marL="0" indent="0">
              <a:buFont typeface="Wingdings 3" charset="2"/>
              <a:buNone/>
            </a:pPr>
            <a:endParaRPr lang="en-IT" dirty="0">
              <a:solidFill>
                <a:schemeClr val="bg1"/>
              </a:solidFill>
            </a:endParaRPr>
          </a:p>
        </p:txBody>
      </p:sp>
      <p:grpSp>
        <p:nvGrpSpPr>
          <p:cNvPr id="10" name="Gruppo 9">
            <a:extLst>
              <a:ext uri="{FF2B5EF4-FFF2-40B4-BE49-F238E27FC236}">
                <a16:creationId xmlns:a16="http://schemas.microsoft.com/office/drawing/2014/main" id="{30ADE3A7-699C-9F4A-BC29-54303E198BA7}"/>
              </a:ext>
            </a:extLst>
          </p:cNvPr>
          <p:cNvGrpSpPr/>
          <p:nvPr/>
        </p:nvGrpSpPr>
        <p:grpSpPr>
          <a:xfrm>
            <a:off x="458539" y="4479761"/>
            <a:ext cx="8596668" cy="1372190"/>
            <a:chOff x="458539" y="4636291"/>
            <a:chExt cx="8596668" cy="1372190"/>
          </a:xfrm>
        </p:grpSpPr>
        <p:sp>
          <p:nvSpPr>
            <p:cNvPr id="17" name="Content Placeholder 2">
              <a:extLst>
                <a:ext uri="{FF2B5EF4-FFF2-40B4-BE49-F238E27FC236}">
                  <a16:creationId xmlns:a16="http://schemas.microsoft.com/office/drawing/2014/main" id="{5B3CBD1E-5A48-1D40-A05B-D2EECF7D31EF}"/>
                </a:ext>
              </a:extLst>
            </p:cNvPr>
            <p:cNvSpPr txBox="1">
              <a:spLocks/>
            </p:cNvSpPr>
            <p:nvPr/>
          </p:nvSpPr>
          <p:spPr>
            <a:xfrm>
              <a:off x="458539" y="4801762"/>
              <a:ext cx="8596668" cy="12067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IT" dirty="0">
                <a:solidFill>
                  <a:schemeClr val="bg1"/>
                </a:solidFill>
              </a:endParaRPr>
            </a:p>
            <a:p>
              <a:r>
                <a:rPr lang="en-IT" b="1" dirty="0">
                  <a:solidFill>
                    <a:schemeClr val="bg1"/>
                  </a:solidFill>
                </a:rPr>
                <a:t>Differential equations </a:t>
              </a:r>
              <a:r>
                <a:rPr lang="en-IT" dirty="0">
                  <a:solidFill>
                    <a:schemeClr val="bg1"/>
                  </a:solidFill>
                </a:rPr>
                <a:t>encode scientific knowledge deduced from physical laws</a:t>
              </a:r>
            </a:p>
            <a:p>
              <a:pPr marL="0" indent="0">
                <a:buNone/>
              </a:pPr>
              <a:endParaRPr lang="en-IT" dirty="0">
                <a:solidFill>
                  <a:schemeClr val="bg1"/>
                </a:solidFill>
              </a:endParaRPr>
            </a:p>
            <a:p>
              <a:pPr marL="0" indent="0">
                <a:buFont typeface="Wingdings 3" charset="2"/>
                <a:buNone/>
              </a:pPr>
              <a:endParaRPr lang="en-IT" dirty="0">
                <a:solidFill>
                  <a:schemeClr val="bg1"/>
                </a:solidFill>
              </a:endParaRPr>
            </a:p>
            <a:p>
              <a:pPr marL="0" indent="0">
                <a:buFont typeface="Wingdings 3" charset="2"/>
                <a:buNone/>
              </a:pPr>
              <a:endParaRPr lang="en-IT" dirty="0">
                <a:solidFill>
                  <a:schemeClr val="bg1"/>
                </a:solidFill>
              </a:endParaRPr>
            </a:p>
          </p:txBody>
        </p:sp>
        <p:sp>
          <p:nvSpPr>
            <p:cNvPr id="18" name="Rettangolo 17">
              <a:extLst>
                <a:ext uri="{FF2B5EF4-FFF2-40B4-BE49-F238E27FC236}">
                  <a16:creationId xmlns:a16="http://schemas.microsoft.com/office/drawing/2014/main" id="{226E523E-5606-584C-BA4B-92DAB22BD4BB}"/>
                </a:ext>
              </a:extLst>
            </p:cNvPr>
            <p:cNvSpPr/>
            <p:nvPr/>
          </p:nvSpPr>
          <p:spPr>
            <a:xfrm>
              <a:off x="747173" y="4636291"/>
              <a:ext cx="6096000" cy="400110"/>
            </a:xfrm>
            <a:prstGeom prst="rect">
              <a:avLst/>
            </a:prstGeom>
          </p:spPr>
          <p:txBody>
            <a:bodyPr>
              <a:spAutoFit/>
            </a:bodyPr>
            <a:lstStyle/>
            <a:p>
              <a:r>
                <a:rPr lang="en-US" sz="2000" i="1">
                  <a:solidFill>
                    <a:schemeClr val="accent5"/>
                  </a:solidFill>
                </a:rPr>
                <a:t>Regular Scientific Modeling</a:t>
              </a:r>
              <a:endParaRPr lang="en-CA" sz="2000">
                <a:solidFill>
                  <a:schemeClr val="accent5"/>
                </a:solidFill>
              </a:endParaRPr>
            </a:p>
          </p:txBody>
        </p:sp>
      </p:grpSp>
      <p:sp>
        <p:nvSpPr>
          <p:cNvPr id="19" name="Rettangolo 18">
            <a:extLst>
              <a:ext uri="{FF2B5EF4-FFF2-40B4-BE49-F238E27FC236}">
                <a16:creationId xmlns:a16="http://schemas.microsoft.com/office/drawing/2014/main" id="{119B2D18-BE04-8147-A5A9-210465917F0F}"/>
              </a:ext>
            </a:extLst>
          </p:cNvPr>
          <p:cNvSpPr/>
          <p:nvPr/>
        </p:nvSpPr>
        <p:spPr>
          <a:xfrm>
            <a:off x="747173" y="1839935"/>
            <a:ext cx="6096000" cy="400110"/>
          </a:xfrm>
          <a:prstGeom prst="rect">
            <a:avLst/>
          </a:prstGeom>
        </p:spPr>
        <p:txBody>
          <a:bodyPr>
            <a:spAutoFit/>
          </a:bodyPr>
          <a:lstStyle/>
          <a:p>
            <a:r>
              <a:rPr lang="en-US" sz="2000" i="1" dirty="0">
                <a:solidFill>
                  <a:schemeClr val="accent5"/>
                </a:solidFill>
              </a:rPr>
              <a:t>Regular Machine Learning</a:t>
            </a:r>
            <a:endParaRPr lang="en-CA" sz="2000" dirty="0">
              <a:solidFill>
                <a:schemeClr val="accent5"/>
              </a:solidFill>
            </a:endParaRPr>
          </a:p>
        </p:txBody>
      </p:sp>
    </p:spTree>
    <p:extLst>
      <p:ext uri="{BB962C8B-B14F-4D97-AF65-F5344CB8AC3E}">
        <p14:creationId xmlns:p14="http://schemas.microsoft.com/office/powerpoint/2010/main" val="320996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16"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D848-B453-6743-BF44-92D556E1A212}"/>
              </a:ext>
            </a:extLst>
          </p:cNvPr>
          <p:cNvSpPr>
            <a:spLocks noGrp="1"/>
          </p:cNvSpPr>
          <p:nvPr>
            <p:ph type="title"/>
          </p:nvPr>
        </p:nvSpPr>
        <p:spPr/>
        <p:txBody>
          <a:bodyPr/>
          <a:lstStyle/>
          <a:p>
            <a:r>
              <a:rPr lang="en-IT">
                <a:solidFill>
                  <a:schemeClr val="bg1"/>
                </a:solidFill>
              </a:rPr>
              <a:t>Why </a:t>
            </a:r>
            <a:r>
              <a:rPr lang="it-IT" err="1">
                <a:solidFill>
                  <a:schemeClr val="bg1"/>
                </a:solidFill>
              </a:rPr>
              <a:t>P</a:t>
            </a:r>
            <a:r>
              <a:rPr lang="en-IT">
                <a:solidFill>
                  <a:schemeClr val="bg1"/>
                </a:solidFill>
              </a:rPr>
              <a:t>hysics </a:t>
            </a:r>
            <a:r>
              <a:rPr lang="it-IT">
                <a:solidFill>
                  <a:schemeClr val="bg1"/>
                </a:solidFill>
              </a:rPr>
              <a:t>I</a:t>
            </a:r>
            <a:r>
              <a:rPr lang="en-IT">
                <a:solidFill>
                  <a:schemeClr val="bg1"/>
                </a:solidFill>
              </a:rPr>
              <a:t>nformed </a:t>
            </a:r>
            <a:r>
              <a:rPr lang="it-IT">
                <a:solidFill>
                  <a:schemeClr val="bg1"/>
                </a:solidFill>
              </a:rPr>
              <a:t>M</a:t>
            </a:r>
            <a:r>
              <a:rPr lang="en-IT">
                <a:solidFill>
                  <a:schemeClr val="bg1"/>
                </a:solidFill>
              </a:rPr>
              <a:t>odels?</a:t>
            </a:r>
          </a:p>
        </p:txBody>
      </p:sp>
      <p:pic>
        <p:nvPicPr>
          <p:cNvPr id="5" name="Picture 2" descr="Machine Learning Journal Club (MLJC) – Medium">
            <a:extLst>
              <a:ext uri="{FF2B5EF4-FFF2-40B4-BE49-F238E27FC236}">
                <a16:creationId xmlns:a16="http://schemas.microsoft.com/office/drawing/2014/main" id="{B21A7FB9-42BF-4BB2-A1D0-75C81F451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1F40DD4-3836-FB49-A6F9-EF3400EE7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851332-7B2A-D84C-A6F0-5C0CACC41A07}"/>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SIMONE</a:t>
            </a:r>
          </a:p>
        </p:txBody>
      </p:sp>
      <p:sp>
        <p:nvSpPr>
          <p:cNvPr id="7" name="Content Placeholder 2">
            <a:extLst>
              <a:ext uri="{FF2B5EF4-FFF2-40B4-BE49-F238E27FC236}">
                <a16:creationId xmlns:a16="http://schemas.microsoft.com/office/drawing/2014/main" id="{AE97183D-8735-DA4D-980B-47D3DA386C7A}"/>
              </a:ext>
            </a:extLst>
          </p:cNvPr>
          <p:cNvSpPr txBox="1">
            <a:spLocks/>
          </p:cNvSpPr>
          <p:nvPr/>
        </p:nvSpPr>
        <p:spPr>
          <a:xfrm>
            <a:off x="425874" y="1207991"/>
            <a:ext cx="8596668" cy="10980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IT" dirty="0">
              <a:solidFill>
                <a:schemeClr val="bg1"/>
              </a:solidFill>
            </a:endParaRPr>
          </a:p>
          <a:p>
            <a:pPr marL="0" indent="0">
              <a:buFont typeface="Wingdings 3" charset="2"/>
              <a:buNone/>
            </a:pPr>
            <a:r>
              <a:rPr lang="en-IT" dirty="0">
                <a:solidFill>
                  <a:schemeClr val="bg1"/>
                </a:solidFill>
              </a:rPr>
              <a:t>Including physical laws into ML models gives rise to Physics Informed Neural Networks:</a:t>
            </a:r>
          </a:p>
          <a:p>
            <a:pPr marL="0" indent="0">
              <a:buFont typeface="Wingdings 3" charset="2"/>
              <a:buNone/>
            </a:pPr>
            <a:endParaRPr lang="en-IT" dirty="0">
              <a:solidFill>
                <a:schemeClr val="bg1"/>
              </a:solidFill>
            </a:endParaRPr>
          </a:p>
          <a:p>
            <a:pPr marL="0" indent="0">
              <a:buFont typeface="Wingdings 3" charset="2"/>
              <a:buNone/>
            </a:pPr>
            <a:endParaRPr lang="en-IT" dirty="0">
              <a:solidFill>
                <a:schemeClr val="bg1"/>
              </a:solidFill>
            </a:endParaRPr>
          </a:p>
        </p:txBody>
      </p:sp>
      <p:sp>
        <p:nvSpPr>
          <p:cNvPr id="9" name="Content Placeholder 2">
            <a:extLst>
              <a:ext uri="{FF2B5EF4-FFF2-40B4-BE49-F238E27FC236}">
                <a16:creationId xmlns:a16="http://schemas.microsoft.com/office/drawing/2014/main" id="{5D3E72AA-91AD-5D46-9421-388560734A76}"/>
              </a:ext>
            </a:extLst>
          </p:cNvPr>
          <p:cNvSpPr txBox="1">
            <a:spLocks/>
          </p:cNvSpPr>
          <p:nvPr/>
        </p:nvSpPr>
        <p:spPr>
          <a:xfrm>
            <a:off x="425874" y="2587688"/>
            <a:ext cx="8596668" cy="51341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solidFill>
                  <a:schemeClr val="bg1"/>
                </a:solidFill>
              </a:rPr>
              <a:t>Data-</a:t>
            </a:r>
            <a:r>
              <a:rPr lang="it-IT" err="1">
                <a:solidFill>
                  <a:schemeClr val="bg1"/>
                </a:solidFill>
              </a:rPr>
              <a:t>driven</a:t>
            </a:r>
            <a:r>
              <a:rPr lang="it-IT">
                <a:solidFill>
                  <a:schemeClr val="bg1"/>
                </a:solidFill>
              </a:rPr>
              <a:t> </a:t>
            </a:r>
            <a:r>
              <a:rPr lang="it-IT" err="1">
                <a:solidFill>
                  <a:schemeClr val="bg1"/>
                </a:solidFill>
              </a:rPr>
              <a:t>solutions</a:t>
            </a:r>
            <a:r>
              <a:rPr lang="it-IT">
                <a:solidFill>
                  <a:schemeClr val="bg1"/>
                </a:solidFill>
              </a:rPr>
              <a:t> of </a:t>
            </a:r>
            <a:r>
              <a:rPr lang="it-IT" err="1">
                <a:solidFill>
                  <a:schemeClr val="bg1"/>
                </a:solidFill>
              </a:rPr>
              <a:t>PDEs</a:t>
            </a:r>
            <a:endParaRPr lang="en-IT">
              <a:solidFill>
                <a:schemeClr val="bg1"/>
              </a:solidFill>
            </a:endParaRPr>
          </a:p>
          <a:p>
            <a:pPr marL="0" indent="0">
              <a:buFont typeface="Wingdings 3" charset="2"/>
              <a:buNone/>
            </a:pPr>
            <a:endParaRPr lang="en-IT">
              <a:solidFill>
                <a:schemeClr val="bg1"/>
              </a:solidFill>
            </a:endParaRPr>
          </a:p>
          <a:p>
            <a:pPr marL="0" indent="0">
              <a:buFont typeface="Wingdings 3" charset="2"/>
              <a:buNone/>
            </a:pPr>
            <a:endParaRPr lang="en-IT">
              <a:solidFill>
                <a:schemeClr val="bg1"/>
              </a:solidFill>
            </a:endParaRPr>
          </a:p>
        </p:txBody>
      </p:sp>
      <p:sp>
        <p:nvSpPr>
          <p:cNvPr id="10" name="Content Placeholder 2">
            <a:extLst>
              <a:ext uri="{FF2B5EF4-FFF2-40B4-BE49-F238E27FC236}">
                <a16:creationId xmlns:a16="http://schemas.microsoft.com/office/drawing/2014/main" id="{ECD2F557-FC12-464C-9AC4-37BDDB8D3F05}"/>
              </a:ext>
            </a:extLst>
          </p:cNvPr>
          <p:cNvSpPr txBox="1">
            <a:spLocks/>
          </p:cNvSpPr>
          <p:nvPr/>
        </p:nvSpPr>
        <p:spPr>
          <a:xfrm>
            <a:off x="425874" y="3504526"/>
            <a:ext cx="8596668" cy="3741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it-IT">
                <a:solidFill>
                  <a:schemeClr val="bg1"/>
                </a:solidFill>
              </a:rPr>
              <a:t>Data-</a:t>
            </a:r>
            <a:r>
              <a:rPr lang="it-IT" err="1">
                <a:solidFill>
                  <a:schemeClr val="bg1"/>
                </a:solidFill>
              </a:rPr>
              <a:t>driven</a:t>
            </a:r>
            <a:r>
              <a:rPr lang="it-IT">
                <a:solidFill>
                  <a:schemeClr val="bg1"/>
                </a:solidFill>
              </a:rPr>
              <a:t> </a:t>
            </a:r>
            <a:r>
              <a:rPr lang="it-IT" err="1">
                <a:solidFill>
                  <a:schemeClr val="bg1"/>
                </a:solidFill>
              </a:rPr>
              <a:t>discovery</a:t>
            </a:r>
            <a:r>
              <a:rPr lang="it-IT">
                <a:solidFill>
                  <a:schemeClr val="bg1"/>
                </a:solidFill>
              </a:rPr>
              <a:t> of </a:t>
            </a:r>
            <a:r>
              <a:rPr lang="it-IT" err="1">
                <a:solidFill>
                  <a:schemeClr val="bg1"/>
                </a:solidFill>
              </a:rPr>
              <a:t>PDEs</a:t>
            </a:r>
            <a:endParaRPr lang="en-IT">
              <a:solidFill>
                <a:schemeClr val="bg1"/>
              </a:solidFill>
            </a:endParaRPr>
          </a:p>
          <a:p>
            <a:pPr marL="0" indent="0">
              <a:buFont typeface="Wingdings 3" charset="2"/>
              <a:buNone/>
            </a:pPr>
            <a:endParaRPr lang="en-IT">
              <a:solidFill>
                <a:schemeClr val="bg1"/>
              </a:solidFill>
            </a:endParaRPr>
          </a:p>
          <a:p>
            <a:pPr marL="0" indent="0">
              <a:buFont typeface="Wingdings 3" charset="2"/>
              <a:buNone/>
            </a:pPr>
            <a:endParaRPr lang="en-IT">
              <a:solidFill>
                <a:schemeClr val="bg1"/>
              </a:solidFill>
            </a:endParaRPr>
          </a:p>
        </p:txBody>
      </p:sp>
      <p:grpSp>
        <p:nvGrpSpPr>
          <p:cNvPr id="11" name="Gruppo 10">
            <a:extLst>
              <a:ext uri="{FF2B5EF4-FFF2-40B4-BE49-F238E27FC236}">
                <a16:creationId xmlns:a16="http://schemas.microsoft.com/office/drawing/2014/main" id="{FDF2546E-8F2E-3A40-843D-02E16EE1BEE5}"/>
              </a:ext>
            </a:extLst>
          </p:cNvPr>
          <p:cNvGrpSpPr/>
          <p:nvPr/>
        </p:nvGrpSpPr>
        <p:grpSpPr>
          <a:xfrm>
            <a:off x="425874" y="4282069"/>
            <a:ext cx="9797383" cy="1675746"/>
            <a:chOff x="458539" y="2858248"/>
            <a:chExt cx="9797383" cy="1675746"/>
          </a:xfrm>
        </p:grpSpPr>
        <p:sp>
          <p:nvSpPr>
            <p:cNvPr id="12" name="CasellaDiTesto 11">
              <a:extLst>
                <a:ext uri="{FF2B5EF4-FFF2-40B4-BE49-F238E27FC236}">
                  <a16:creationId xmlns:a16="http://schemas.microsoft.com/office/drawing/2014/main" id="{0E7D812F-84D6-4841-9F19-D0533BDA018A}"/>
                </a:ext>
              </a:extLst>
            </p:cNvPr>
            <p:cNvSpPr txBox="1"/>
            <p:nvPr/>
          </p:nvSpPr>
          <p:spPr>
            <a:xfrm>
              <a:off x="838317" y="4164662"/>
              <a:ext cx="4869006" cy="369332"/>
            </a:xfrm>
            <a:prstGeom prst="rect">
              <a:avLst/>
            </a:prstGeom>
            <a:solidFill>
              <a:srgbClr val="F3B723">
                <a:alpha val="50196"/>
              </a:srgbClr>
            </a:solidFill>
            <a:ln>
              <a:solidFill>
                <a:srgbClr val="62320F"/>
              </a:solidFill>
            </a:ln>
          </p:spPr>
          <p:txBody>
            <a:bodyPr wrap="square" rtlCol="0">
              <a:spAutoFit/>
            </a:bodyPr>
            <a:lstStyle/>
            <a:p>
              <a:pPr algn="ctr"/>
              <a:r>
                <a:rPr lang="it-IT" dirty="0">
                  <a:solidFill>
                    <a:schemeClr val="bg1"/>
                  </a:solidFill>
                  <a:latin typeface="Garamond" charset="0"/>
                  <a:ea typeface="Garamond" charset="0"/>
                  <a:cs typeface="Garamond" charset="0"/>
                </a:rPr>
                <a:t>P. </a:t>
              </a:r>
              <a:r>
                <a:rPr lang="it-IT" dirty="0" err="1">
                  <a:solidFill>
                    <a:schemeClr val="bg1"/>
                  </a:solidFill>
                  <a:latin typeface="Garamond" charset="0"/>
                  <a:ea typeface="Garamond" charset="0"/>
                  <a:cs typeface="Garamond" charset="0"/>
                </a:rPr>
                <a:t>Grohs</a:t>
              </a:r>
              <a:r>
                <a:rPr lang="it-IT" dirty="0">
                  <a:solidFill>
                    <a:schemeClr val="bg1"/>
                  </a:solidFill>
                  <a:latin typeface="Garamond" charset="0"/>
                  <a:ea typeface="Garamond" charset="0"/>
                  <a:cs typeface="Garamond" charset="0"/>
                </a:rPr>
                <a:t> et al., </a:t>
              </a:r>
              <a:r>
                <a:rPr lang="it-IT" i="1" dirty="0">
                  <a:solidFill>
                    <a:schemeClr val="bg1"/>
                  </a:solidFill>
                  <a:latin typeface="Garamond" charset="0"/>
                  <a:ea typeface="Garamond" charset="0"/>
                  <a:cs typeface="Garamond" charset="0"/>
                </a:rPr>
                <a:t>arXiv:1908.10828 </a:t>
              </a:r>
              <a:r>
                <a:rPr lang="it-IT" dirty="0">
                  <a:solidFill>
                    <a:schemeClr val="bg1"/>
                  </a:solidFill>
                  <a:latin typeface="Garamond" charset="0"/>
                  <a:ea typeface="Garamond" charset="0"/>
                  <a:cs typeface="Garamond" charset="0"/>
                </a:rPr>
                <a:t>[</a:t>
              </a:r>
              <a:r>
                <a:rPr lang="it-IT" dirty="0" err="1">
                  <a:solidFill>
                    <a:schemeClr val="bg1"/>
                  </a:solidFill>
                  <a:latin typeface="Garamond" charset="0"/>
                  <a:ea typeface="Garamond" charset="0"/>
                  <a:cs typeface="Garamond" charset="0"/>
                </a:rPr>
                <a:t>math.NA</a:t>
              </a:r>
              <a:r>
                <a:rPr lang="it-IT" dirty="0">
                  <a:solidFill>
                    <a:schemeClr val="bg1"/>
                  </a:solidFill>
                  <a:latin typeface="Garamond" charset="0"/>
                  <a:ea typeface="Garamond" charset="0"/>
                  <a:cs typeface="Garamond" charset="0"/>
                </a:rPr>
                <a:t>], (2019)</a:t>
              </a:r>
            </a:p>
          </p:txBody>
        </p:sp>
        <p:pic>
          <p:nvPicPr>
            <p:cNvPr id="13" name="Immagine 12">
              <a:extLst>
                <a:ext uri="{FF2B5EF4-FFF2-40B4-BE49-F238E27FC236}">
                  <a16:creationId xmlns:a16="http://schemas.microsoft.com/office/drawing/2014/main" id="{0584019E-24AD-FC46-9719-2B1BF52FBEDF}"/>
                </a:ext>
              </a:extLst>
            </p:cNvPr>
            <p:cNvPicPr>
              <a:picLocks noChangeAspect="1"/>
            </p:cNvPicPr>
            <p:nvPr/>
          </p:nvPicPr>
          <p:blipFill>
            <a:blip r:embed="rId5"/>
            <a:stretch>
              <a:fillRect/>
            </a:stretch>
          </p:blipFill>
          <p:spPr>
            <a:xfrm>
              <a:off x="715363" y="3509481"/>
              <a:ext cx="9540559" cy="394854"/>
            </a:xfrm>
            <a:prstGeom prst="rect">
              <a:avLst/>
            </a:prstGeom>
          </p:spPr>
        </p:pic>
        <p:sp>
          <p:nvSpPr>
            <p:cNvPr id="14" name="Content Placeholder 2">
              <a:extLst>
                <a:ext uri="{FF2B5EF4-FFF2-40B4-BE49-F238E27FC236}">
                  <a16:creationId xmlns:a16="http://schemas.microsoft.com/office/drawing/2014/main" id="{010E0308-C60A-8F43-9D21-E4380B3D2055}"/>
                </a:ext>
              </a:extLst>
            </p:cNvPr>
            <p:cNvSpPr txBox="1">
              <a:spLocks/>
            </p:cNvSpPr>
            <p:nvPr/>
          </p:nvSpPr>
          <p:spPr>
            <a:xfrm>
              <a:off x="458539" y="2858248"/>
              <a:ext cx="5248784" cy="5499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IT" dirty="0">
                  <a:solidFill>
                    <a:schemeClr val="bg1"/>
                  </a:solidFill>
                </a:rPr>
                <a:t>They overcome the </a:t>
              </a:r>
              <a:r>
                <a:rPr lang="en-IT" b="1" dirty="0">
                  <a:solidFill>
                    <a:schemeClr val="bg1"/>
                  </a:solidFill>
                </a:rPr>
                <a:t>curse of dimensionality</a:t>
              </a:r>
              <a:endParaRPr lang="en-IT" dirty="0">
                <a:solidFill>
                  <a:schemeClr val="bg1"/>
                </a:solidFill>
              </a:endParaRPr>
            </a:p>
            <a:p>
              <a:pPr marL="0" indent="0">
                <a:buFont typeface="Wingdings 3" charset="2"/>
                <a:buNone/>
              </a:pPr>
              <a:endParaRPr lang="en-IT" dirty="0">
                <a:solidFill>
                  <a:schemeClr val="bg1"/>
                </a:solidFill>
              </a:endParaRPr>
            </a:p>
            <a:p>
              <a:pPr marL="0" indent="0">
                <a:buFont typeface="Wingdings 3" charset="2"/>
                <a:buNone/>
              </a:pPr>
              <a:endParaRPr lang="en-IT" dirty="0">
                <a:solidFill>
                  <a:schemeClr val="bg1"/>
                </a:solidFill>
              </a:endParaRPr>
            </a:p>
            <a:p>
              <a:pPr marL="0" indent="0">
                <a:buFont typeface="Wingdings 3" charset="2"/>
                <a:buNone/>
              </a:pPr>
              <a:endParaRPr lang="en-IT" dirty="0">
                <a:solidFill>
                  <a:schemeClr val="bg1"/>
                </a:solidFill>
              </a:endParaRPr>
            </a:p>
          </p:txBody>
        </p:sp>
      </p:grpSp>
    </p:spTree>
    <p:extLst>
      <p:ext uri="{BB962C8B-B14F-4D97-AF65-F5344CB8AC3E}">
        <p14:creationId xmlns:p14="http://schemas.microsoft.com/office/powerpoint/2010/main" val="341648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F23CE9D4-957E-0640-823E-353104D0F498}"/>
              </a:ext>
            </a:extLst>
          </p:cNvPr>
          <p:cNvSpPr/>
          <p:nvPr/>
        </p:nvSpPr>
        <p:spPr>
          <a:xfrm>
            <a:off x="0" y="25400"/>
            <a:ext cx="12204700" cy="6845300"/>
          </a:xfrm>
          <a:custGeom>
            <a:avLst/>
            <a:gdLst>
              <a:gd name="connsiteX0" fmla="*/ 8699500 w 12204700"/>
              <a:gd name="connsiteY0" fmla="*/ 0 h 6883400"/>
              <a:gd name="connsiteX1" fmla="*/ 12204700 w 12204700"/>
              <a:gd name="connsiteY1" fmla="*/ 1574800 h 6883400"/>
              <a:gd name="connsiteX2" fmla="*/ 12204700 w 12204700"/>
              <a:gd name="connsiteY2" fmla="*/ 5194300 h 6883400"/>
              <a:gd name="connsiteX3" fmla="*/ 11087100 w 12204700"/>
              <a:gd name="connsiteY3" fmla="*/ 5588000 h 6883400"/>
              <a:gd name="connsiteX4" fmla="*/ 10414000 w 12204700"/>
              <a:gd name="connsiteY4" fmla="*/ 6870700 h 6883400"/>
              <a:gd name="connsiteX5" fmla="*/ 0 w 12204700"/>
              <a:gd name="connsiteY5" fmla="*/ 6883400 h 6883400"/>
              <a:gd name="connsiteX6" fmla="*/ 12700 w 12204700"/>
              <a:gd name="connsiteY6" fmla="*/ 3492500 h 6883400"/>
              <a:gd name="connsiteX0" fmla="*/ 8851900 w 12204700"/>
              <a:gd name="connsiteY0" fmla="*/ 0 h 6858000"/>
              <a:gd name="connsiteX1" fmla="*/ 12204700 w 12204700"/>
              <a:gd name="connsiteY1" fmla="*/ 1549400 h 6858000"/>
              <a:gd name="connsiteX2" fmla="*/ 12204700 w 12204700"/>
              <a:gd name="connsiteY2" fmla="*/ 5168900 h 6858000"/>
              <a:gd name="connsiteX3" fmla="*/ 11087100 w 12204700"/>
              <a:gd name="connsiteY3" fmla="*/ 5562600 h 6858000"/>
              <a:gd name="connsiteX4" fmla="*/ 10414000 w 12204700"/>
              <a:gd name="connsiteY4" fmla="*/ 6845300 h 6858000"/>
              <a:gd name="connsiteX5" fmla="*/ 0 w 12204700"/>
              <a:gd name="connsiteY5" fmla="*/ 6858000 h 6858000"/>
              <a:gd name="connsiteX6" fmla="*/ 12700 w 12204700"/>
              <a:gd name="connsiteY6" fmla="*/ 3467100 h 6858000"/>
              <a:gd name="connsiteX0" fmla="*/ 94615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7282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156700 w 12204700"/>
              <a:gd name="connsiteY0" fmla="*/ 0 h 6883353"/>
              <a:gd name="connsiteX1" fmla="*/ 12204700 w 12204700"/>
              <a:gd name="connsiteY1" fmla="*/ 1574753 h 6883353"/>
              <a:gd name="connsiteX2" fmla="*/ 12204700 w 12204700"/>
              <a:gd name="connsiteY2" fmla="*/ 5194253 h 6883353"/>
              <a:gd name="connsiteX3" fmla="*/ 11087100 w 12204700"/>
              <a:gd name="connsiteY3" fmla="*/ 5587953 h 6883353"/>
              <a:gd name="connsiteX4" fmla="*/ 10414000 w 12204700"/>
              <a:gd name="connsiteY4" fmla="*/ 6870653 h 6883353"/>
              <a:gd name="connsiteX5" fmla="*/ 0 w 12204700"/>
              <a:gd name="connsiteY5" fmla="*/ 6883353 h 6883353"/>
              <a:gd name="connsiteX6" fmla="*/ 12700 w 12204700"/>
              <a:gd name="connsiteY6" fmla="*/ 3492453 h 6883353"/>
              <a:gd name="connsiteX0" fmla="*/ 9398000 w 12204700"/>
              <a:gd name="connsiteY0" fmla="*/ 0 h 6870606"/>
              <a:gd name="connsiteX1" fmla="*/ 12204700 w 12204700"/>
              <a:gd name="connsiteY1" fmla="*/ 1562006 h 6870606"/>
              <a:gd name="connsiteX2" fmla="*/ 12204700 w 12204700"/>
              <a:gd name="connsiteY2" fmla="*/ 5181506 h 6870606"/>
              <a:gd name="connsiteX3" fmla="*/ 11087100 w 12204700"/>
              <a:gd name="connsiteY3" fmla="*/ 557520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204700 w 12204700"/>
              <a:gd name="connsiteY2" fmla="*/ 5181506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192000 w 12204700"/>
              <a:gd name="connsiteY2" fmla="*/ 4429437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4700" h="6870606">
                <a:moveTo>
                  <a:pt x="9398000" y="0"/>
                </a:moveTo>
                <a:lnTo>
                  <a:pt x="12204700" y="1562006"/>
                </a:lnTo>
                <a:cubicBezTo>
                  <a:pt x="12200467" y="2517816"/>
                  <a:pt x="12196233" y="3473627"/>
                  <a:pt x="12192000" y="4429437"/>
                </a:cubicBezTo>
                <a:lnTo>
                  <a:pt x="11518900" y="5371256"/>
                </a:lnTo>
                <a:lnTo>
                  <a:pt x="10414000" y="6857906"/>
                </a:lnTo>
                <a:lnTo>
                  <a:pt x="0" y="6870606"/>
                </a:lnTo>
                <a:cubicBezTo>
                  <a:pt x="4233" y="5740306"/>
                  <a:pt x="8467" y="4610006"/>
                  <a:pt x="12700" y="3479706"/>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6D2C210-5BFE-7B47-805D-141202394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11264435-A38A-EC4F-8D26-4F2F3AFAB884}"/>
              </a:ext>
            </a:extLst>
          </p:cNvPr>
          <p:cNvSpPr>
            <a:spLocks noGrp="1"/>
          </p:cNvSpPr>
          <p:nvPr>
            <p:ph type="title"/>
          </p:nvPr>
        </p:nvSpPr>
        <p:spPr>
          <a:xfrm>
            <a:off x="423290" y="459432"/>
            <a:ext cx="9903922" cy="1320800"/>
          </a:xfrm>
        </p:spPr>
        <p:txBody>
          <a:bodyPr>
            <a:normAutofit/>
          </a:bodyPr>
          <a:lstStyle/>
          <a:p>
            <a:r>
              <a:rPr lang="it-IT" sz="3200" dirty="0">
                <a:solidFill>
                  <a:schemeClr val="bg1"/>
                </a:solidFill>
              </a:rPr>
              <a:t>The Level Set </a:t>
            </a:r>
            <a:r>
              <a:rPr lang="it-IT" sz="3200" dirty="0" err="1">
                <a:solidFill>
                  <a:schemeClr val="bg1"/>
                </a:solidFill>
              </a:rPr>
              <a:t>method</a:t>
            </a:r>
            <a:r>
              <a:rPr lang="it-IT" sz="3200" dirty="0">
                <a:solidFill>
                  <a:schemeClr val="bg1"/>
                </a:solidFill>
              </a:rPr>
              <a:t> and the </a:t>
            </a:r>
            <a:r>
              <a:rPr lang="it-IT" sz="3200" dirty="0" err="1">
                <a:solidFill>
                  <a:schemeClr val="bg1"/>
                </a:solidFill>
              </a:rPr>
              <a:t>level</a:t>
            </a:r>
            <a:r>
              <a:rPr lang="it-IT" sz="3200" dirty="0">
                <a:solidFill>
                  <a:schemeClr val="bg1"/>
                </a:solidFill>
              </a:rPr>
              <a:t> set </a:t>
            </a:r>
            <a:r>
              <a:rPr lang="it-IT" sz="3200" dirty="0" err="1">
                <a:solidFill>
                  <a:schemeClr val="bg1"/>
                </a:solidFill>
              </a:rPr>
              <a:t>equation</a:t>
            </a:r>
            <a:endParaRPr lang="it-IT" sz="3200" dirty="0">
              <a:solidFill>
                <a:schemeClr val="bg1"/>
              </a:solidFill>
            </a:endParaRPr>
          </a:p>
        </p:txBody>
      </p:sp>
      <p:sp>
        <p:nvSpPr>
          <p:cNvPr id="50" name="Rectangle 49">
            <a:extLst>
              <a:ext uri="{FF2B5EF4-FFF2-40B4-BE49-F238E27FC236}">
                <a16:creationId xmlns:a16="http://schemas.microsoft.com/office/drawing/2014/main" id="{514EC079-6866-F04D-9271-AE8653B0BCC2}"/>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VALERIO</a:t>
            </a:r>
            <a:br>
              <a:rPr lang="it-IT">
                <a:solidFill>
                  <a:sysClr val="windowText" lastClr="000000"/>
                </a:solidFill>
              </a:rPr>
            </a:br>
            <a:r>
              <a:rPr lang="it-IT">
                <a:solidFill>
                  <a:sysClr val="windowText" lastClr="000000"/>
                </a:solidFill>
              </a:rPr>
              <a:t>3:30</a:t>
            </a:r>
          </a:p>
        </p:txBody>
      </p:sp>
      <p:pic>
        <p:nvPicPr>
          <p:cNvPr id="12" name="Picture 2">
            <a:extLst>
              <a:ext uri="{FF2B5EF4-FFF2-40B4-BE49-F238E27FC236}">
                <a16:creationId xmlns:a16="http://schemas.microsoft.com/office/drawing/2014/main" id="{C3E484A6-B7B8-0C41-B077-5CCDD8488A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2521" y="4177424"/>
            <a:ext cx="2864395" cy="17150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F0DDF39-ED8E-0246-9BBE-8C5AD17B9022}"/>
              </a:ext>
            </a:extLst>
          </p:cNvPr>
          <p:cNvSpPr txBox="1"/>
          <p:nvPr/>
        </p:nvSpPr>
        <p:spPr>
          <a:xfrm>
            <a:off x="0" y="6614910"/>
            <a:ext cx="4845132" cy="215444"/>
          </a:xfrm>
          <a:prstGeom prst="rect">
            <a:avLst/>
          </a:prstGeom>
          <a:noFill/>
        </p:spPr>
        <p:txBody>
          <a:bodyPr wrap="square" rtlCol="0">
            <a:spAutoFit/>
          </a:bodyPr>
          <a:lstStyle/>
          <a:p>
            <a:r>
              <a:rPr lang="it-IT" sz="800" dirty="0">
                <a:solidFill>
                  <a:schemeClr val="bg1"/>
                </a:solidFill>
              </a:rPr>
              <a:t>Picture </a:t>
            </a:r>
            <a:r>
              <a:rPr lang="it-IT" sz="800" dirty="0" err="1">
                <a:solidFill>
                  <a:schemeClr val="bg1"/>
                </a:solidFill>
              </a:rPr>
              <a:t>credits</a:t>
            </a:r>
            <a:r>
              <a:rPr lang="it-IT" sz="800" dirty="0">
                <a:solidFill>
                  <a:schemeClr val="bg1"/>
                </a:solidFill>
              </a:rPr>
              <a:t>: (CC-BY)  </a:t>
            </a:r>
            <a:r>
              <a:rPr lang="it-IT" sz="800" dirty="0" err="1">
                <a:solidFill>
                  <a:schemeClr val="bg1"/>
                </a:solidFill>
              </a:rPr>
              <a:t>https</a:t>
            </a:r>
            <a:r>
              <a:rPr lang="it-IT" sz="800" dirty="0">
                <a:solidFill>
                  <a:schemeClr val="bg1"/>
                </a:solidFill>
              </a:rPr>
              <a:t>://</a:t>
            </a:r>
            <a:r>
              <a:rPr lang="it-IT" sz="800" dirty="0" err="1">
                <a:solidFill>
                  <a:schemeClr val="bg1"/>
                </a:solidFill>
              </a:rPr>
              <a:t>commons.wikimedia.org</a:t>
            </a:r>
            <a:r>
              <a:rPr lang="it-IT" sz="800" dirty="0">
                <a:solidFill>
                  <a:schemeClr val="bg1"/>
                </a:solidFill>
              </a:rPr>
              <a:t>/</a:t>
            </a:r>
            <a:r>
              <a:rPr lang="it-IT" sz="800" dirty="0" err="1">
                <a:solidFill>
                  <a:schemeClr val="bg1"/>
                </a:solidFill>
              </a:rPr>
              <a:t>wiki</a:t>
            </a:r>
            <a:r>
              <a:rPr lang="it-IT" sz="800" dirty="0">
                <a:solidFill>
                  <a:schemeClr val="bg1"/>
                </a:solidFill>
              </a:rPr>
              <a:t>/</a:t>
            </a:r>
            <a:r>
              <a:rPr lang="it-IT" sz="800" dirty="0" err="1">
                <a:solidFill>
                  <a:schemeClr val="bg1"/>
                </a:solidFill>
              </a:rPr>
              <a:t>File:Level_set_method.png</a:t>
            </a:r>
            <a:endParaRPr lang="it-IT" sz="800" dirty="0">
              <a:solidFill>
                <a:schemeClr val="bg1"/>
              </a:solidFill>
            </a:endParaRPr>
          </a:p>
        </p:txBody>
      </p:sp>
      <p:pic>
        <p:nvPicPr>
          <p:cNvPr id="34" name="Picture 8">
            <a:extLst>
              <a:ext uri="{FF2B5EF4-FFF2-40B4-BE49-F238E27FC236}">
                <a16:creationId xmlns:a16="http://schemas.microsoft.com/office/drawing/2014/main" id="{1CAE8A79-2D99-D243-9EF4-7B5484FF1B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640" y="3752195"/>
            <a:ext cx="3647704" cy="243180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4C01366D-691C-3C42-95CC-D43249CDC1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843"/>
          <a:stretch/>
        </p:blipFill>
        <p:spPr bwMode="auto">
          <a:xfrm>
            <a:off x="5070320" y="4177424"/>
            <a:ext cx="2864394" cy="1798013"/>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3AE8006C-1962-A742-8F32-0E478683EA0D}"/>
              </a:ext>
            </a:extLst>
          </p:cNvPr>
          <p:cNvSpPr/>
          <p:nvPr/>
        </p:nvSpPr>
        <p:spPr>
          <a:xfrm>
            <a:off x="4611958" y="4854874"/>
            <a:ext cx="377248" cy="46686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CasellaDiTesto 12">
            <a:extLst>
              <a:ext uri="{FF2B5EF4-FFF2-40B4-BE49-F238E27FC236}">
                <a16:creationId xmlns:a16="http://schemas.microsoft.com/office/drawing/2014/main" id="{95023A4B-E206-5D42-B3DB-DBABE15A7F29}"/>
              </a:ext>
            </a:extLst>
          </p:cNvPr>
          <p:cNvSpPr txBox="1"/>
          <p:nvPr/>
        </p:nvSpPr>
        <p:spPr>
          <a:xfrm>
            <a:off x="4583301" y="6430244"/>
            <a:ext cx="4100111" cy="307777"/>
          </a:xfrm>
          <a:prstGeom prst="rect">
            <a:avLst/>
          </a:prstGeom>
          <a:gradFill flip="none" rotWithShape="1">
            <a:gsLst>
              <a:gs pos="0">
                <a:schemeClr val="accent2">
                  <a:lumMod val="5000"/>
                  <a:lumOff val="95000"/>
                </a:schemeClr>
              </a:gs>
              <a:gs pos="37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rgbClr val="62320F"/>
            </a:solidFill>
          </a:ln>
        </p:spPr>
        <p:txBody>
          <a:bodyPr wrap="square" rtlCol="0">
            <a:spAutoFit/>
          </a:bodyPr>
          <a:lstStyle/>
          <a:p>
            <a:pPr algn="ctr"/>
            <a:r>
              <a:rPr lang="it-IT" sz="1400" err="1">
                <a:solidFill>
                  <a:schemeClr val="bg1"/>
                </a:solidFill>
                <a:latin typeface="Garamond" charset="0"/>
                <a:ea typeface="Garamond" charset="0"/>
                <a:cs typeface="Garamond" charset="0"/>
              </a:rPr>
              <a:t>J.Mandel</a:t>
            </a:r>
            <a:r>
              <a:rPr lang="it-IT" sz="1400">
                <a:solidFill>
                  <a:schemeClr val="bg1"/>
                </a:solidFill>
                <a:latin typeface="Garamond" charset="0"/>
                <a:ea typeface="Garamond" charset="0"/>
                <a:cs typeface="Garamond" charset="0"/>
              </a:rPr>
              <a:t> et al., </a:t>
            </a:r>
            <a:r>
              <a:rPr lang="it-IT" sz="1400" i="1" err="1">
                <a:solidFill>
                  <a:schemeClr val="bg1"/>
                </a:solidFill>
                <a:latin typeface="Garamond" charset="0"/>
                <a:ea typeface="Garamond" charset="0"/>
                <a:cs typeface="Garamond" charset="0"/>
              </a:rPr>
              <a:t>Geoscientific</a:t>
            </a:r>
            <a:r>
              <a:rPr lang="it-IT" sz="1400" i="1">
                <a:solidFill>
                  <a:schemeClr val="bg1"/>
                </a:solidFill>
                <a:latin typeface="Garamond" charset="0"/>
                <a:ea typeface="Garamond" charset="0"/>
                <a:cs typeface="Garamond" charset="0"/>
              </a:rPr>
              <a:t> Model Development</a:t>
            </a:r>
            <a:endParaRPr lang="it-IT" sz="1400">
              <a:solidFill>
                <a:schemeClr val="bg1"/>
              </a:solidFill>
              <a:latin typeface="Garamond" charset="0"/>
              <a:ea typeface="Garamond" charset="0"/>
              <a:cs typeface="Garamond" charset="0"/>
            </a:endParaRPr>
          </a:p>
        </p:txBody>
      </p:sp>
      <p:pic>
        <p:nvPicPr>
          <p:cNvPr id="43" name="Picture 42">
            <a:extLst>
              <a:ext uri="{FF2B5EF4-FFF2-40B4-BE49-F238E27FC236}">
                <a16:creationId xmlns:a16="http://schemas.microsoft.com/office/drawing/2014/main" id="{3617FD57-2903-C14D-8151-239CACAFA6A7}"/>
              </a:ext>
            </a:extLst>
          </p:cNvPr>
          <p:cNvPicPr>
            <a:picLocks noChangeAspect="1"/>
          </p:cNvPicPr>
          <p:nvPr/>
        </p:nvPicPr>
        <p:blipFill>
          <a:blip r:embed="rId8"/>
          <a:stretch>
            <a:fillRect/>
          </a:stretch>
        </p:blipFill>
        <p:spPr>
          <a:xfrm>
            <a:off x="595978" y="1643866"/>
            <a:ext cx="2413414" cy="522201"/>
          </a:xfrm>
          <a:prstGeom prst="rect">
            <a:avLst/>
          </a:prstGeom>
        </p:spPr>
      </p:pic>
      <p:pic>
        <p:nvPicPr>
          <p:cNvPr id="47" name="Picture 46">
            <a:extLst>
              <a:ext uri="{FF2B5EF4-FFF2-40B4-BE49-F238E27FC236}">
                <a16:creationId xmlns:a16="http://schemas.microsoft.com/office/drawing/2014/main" id="{467A1D8F-EA92-3248-82BA-A125F7C300E0}"/>
              </a:ext>
            </a:extLst>
          </p:cNvPr>
          <p:cNvPicPr>
            <a:picLocks noChangeAspect="1"/>
          </p:cNvPicPr>
          <p:nvPr/>
        </p:nvPicPr>
        <p:blipFill>
          <a:blip r:embed="rId9"/>
          <a:stretch>
            <a:fillRect/>
          </a:stretch>
        </p:blipFill>
        <p:spPr>
          <a:xfrm>
            <a:off x="595978" y="2596981"/>
            <a:ext cx="3402573" cy="444859"/>
          </a:xfrm>
          <a:prstGeom prst="rect">
            <a:avLst/>
          </a:prstGeom>
        </p:spPr>
      </p:pic>
      <p:cxnSp>
        <p:nvCxnSpPr>
          <p:cNvPr id="24" name="Straight Connector 23">
            <a:extLst>
              <a:ext uri="{FF2B5EF4-FFF2-40B4-BE49-F238E27FC236}">
                <a16:creationId xmlns:a16="http://schemas.microsoft.com/office/drawing/2014/main" id="{BAB0879B-8EFF-5143-AEBF-2DCE30582EB8}"/>
              </a:ext>
            </a:extLst>
          </p:cNvPr>
          <p:cNvCxnSpPr/>
          <p:nvPr/>
        </p:nvCxnSpPr>
        <p:spPr>
          <a:xfrm>
            <a:off x="423290" y="3471800"/>
            <a:ext cx="1128578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C813D46F-DF6A-E74E-86EF-A6D611006C1E}"/>
              </a:ext>
            </a:extLst>
          </p:cNvPr>
          <p:cNvCxnSpPr>
            <a:cxnSpLocks/>
          </p:cNvCxnSpPr>
          <p:nvPr/>
        </p:nvCxnSpPr>
        <p:spPr>
          <a:xfrm>
            <a:off x="4509762" y="1438955"/>
            <a:ext cx="0" cy="1874261"/>
          </a:xfrm>
          <a:prstGeom prst="line">
            <a:avLst/>
          </a:prstGeom>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CA9EB275-75C7-4445-83DA-4E1FB84DC5F0}"/>
              </a:ext>
            </a:extLst>
          </p:cNvPr>
          <p:cNvSpPr txBox="1"/>
          <p:nvPr/>
        </p:nvSpPr>
        <p:spPr>
          <a:xfrm>
            <a:off x="4583301" y="1336134"/>
            <a:ext cx="7113319" cy="369332"/>
          </a:xfrm>
          <a:prstGeom prst="rect">
            <a:avLst/>
          </a:prstGeom>
          <a:noFill/>
        </p:spPr>
        <p:txBody>
          <a:bodyPr wrap="square" rtlCol="0">
            <a:spAutoFit/>
          </a:bodyPr>
          <a:lstStyle/>
          <a:p>
            <a:r>
              <a:rPr lang="it-IT">
                <a:solidFill>
                  <a:schemeClr val="bg1"/>
                </a:solidFill>
              </a:rPr>
              <a:t>Text</a:t>
            </a:r>
          </a:p>
        </p:txBody>
      </p:sp>
    </p:spTree>
    <p:extLst>
      <p:ext uri="{BB962C8B-B14F-4D97-AF65-F5344CB8AC3E}">
        <p14:creationId xmlns:p14="http://schemas.microsoft.com/office/powerpoint/2010/main" val="206569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F23CE9D4-957E-0640-823E-353104D0F498}"/>
              </a:ext>
            </a:extLst>
          </p:cNvPr>
          <p:cNvSpPr/>
          <p:nvPr/>
        </p:nvSpPr>
        <p:spPr>
          <a:xfrm>
            <a:off x="0" y="25400"/>
            <a:ext cx="12204700" cy="6845300"/>
          </a:xfrm>
          <a:custGeom>
            <a:avLst/>
            <a:gdLst>
              <a:gd name="connsiteX0" fmla="*/ 8699500 w 12204700"/>
              <a:gd name="connsiteY0" fmla="*/ 0 h 6883400"/>
              <a:gd name="connsiteX1" fmla="*/ 12204700 w 12204700"/>
              <a:gd name="connsiteY1" fmla="*/ 1574800 h 6883400"/>
              <a:gd name="connsiteX2" fmla="*/ 12204700 w 12204700"/>
              <a:gd name="connsiteY2" fmla="*/ 5194300 h 6883400"/>
              <a:gd name="connsiteX3" fmla="*/ 11087100 w 12204700"/>
              <a:gd name="connsiteY3" fmla="*/ 5588000 h 6883400"/>
              <a:gd name="connsiteX4" fmla="*/ 10414000 w 12204700"/>
              <a:gd name="connsiteY4" fmla="*/ 6870700 h 6883400"/>
              <a:gd name="connsiteX5" fmla="*/ 0 w 12204700"/>
              <a:gd name="connsiteY5" fmla="*/ 6883400 h 6883400"/>
              <a:gd name="connsiteX6" fmla="*/ 12700 w 12204700"/>
              <a:gd name="connsiteY6" fmla="*/ 3492500 h 6883400"/>
              <a:gd name="connsiteX0" fmla="*/ 8851900 w 12204700"/>
              <a:gd name="connsiteY0" fmla="*/ 0 h 6858000"/>
              <a:gd name="connsiteX1" fmla="*/ 12204700 w 12204700"/>
              <a:gd name="connsiteY1" fmla="*/ 1549400 h 6858000"/>
              <a:gd name="connsiteX2" fmla="*/ 12204700 w 12204700"/>
              <a:gd name="connsiteY2" fmla="*/ 5168900 h 6858000"/>
              <a:gd name="connsiteX3" fmla="*/ 11087100 w 12204700"/>
              <a:gd name="connsiteY3" fmla="*/ 5562600 h 6858000"/>
              <a:gd name="connsiteX4" fmla="*/ 10414000 w 12204700"/>
              <a:gd name="connsiteY4" fmla="*/ 6845300 h 6858000"/>
              <a:gd name="connsiteX5" fmla="*/ 0 w 12204700"/>
              <a:gd name="connsiteY5" fmla="*/ 6858000 h 6858000"/>
              <a:gd name="connsiteX6" fmla="*/ 12700 w 12204700"/>
              <a:gd name="connsiteY6" fmla="*/ 3467100 h 6858000"/>
              <a:gd name="connsiteX0" fmla="*/ 94615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7282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156700 w 12204700"/>
              <a:gd name="connsiteY0" fmla="*/ 0 h 6883353"/>
              <a:gd name="connsiteX1" fmla="*/ 12204700 w 12204700"/>
              <a:gd name="connsiteY1" fmla="*/ 1574753 h 6883353"/>
              <a:gd name="connsiteX2" fmla="*/ 12204700 w 12204700"/>
              <a:gd name="connsiteY2" fmla="*/ 5194253 h 6883353"/>
              <a:gd name="connsiteX3" fmla="*/ 11087100 w 12204700"/>
              <a:gd name="connsiteY3" fmla="*/ 5587953 h 6883353"/>
              <a:gd name="connsiteX4" fmla="*/ 10414000 w 12204700"/>
              <a:gd name="connsiteY4" fmla="*/ 6870653 h 6883353"/>
              <a:gd name="connsiteX5" fmla="*/ 0 w 12204700"/>
              <a:gd name="connsiteY5" fmla="*/ 6883353 h 6883353"/>
              <a:gd name="connsiteX6" fmla="*/ 12700 w 12204700"/>
              <a:gd name="connsiteY6" fmla="*/ 3492453 h 6883353"/>
              <a:gd name="connsiteX0" fmla="*/ 9398000 w 12204700"/>
              <a:gd name="connsiteY0" fmla="*/ 0 h 6870606"/>
              <a:gd name="connsiteX1" fmla="*/ 12204700 w 12204700"/>
              <a:gd name="connsiteY1" fmla="*/ 1562006 h 6870606"/>
              <a:gd name="connsiteX2" fmla="*/ 12204700 w 12204700"/>
              <a:gd name="connsiteY2" fmla="*/ 5181506 h 6870606"/>
              <a:gd name="connsiteX3" fmla="*/ 11087100 w 12204700"/>
              <a:gd name="connsiteY3" fmla="*/ 557520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204700 w 12204700"/>
              <a:gd name="connsiteY2" fmla="*/ 5181506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192000 w 12204700"/>
              <a:gd name="connsiteY2" fmla="*/ 4429437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4700" h="6870606">
                <a:moveTo>
                  <a:pt x="9398000" y="0"/>
                </a:moveTo>
                <a:lnTo>
                  <a:pt x="12204700" y="1562006"/>
                </a:lnTo>
                <a:cubicBezTo>
                  <a:pt x="12200467" y="2517816"/>
                  <a:pt x="12196233" y="3473627"/>
                  <a:pt x="12192000" y="4429437"/>
                </a:cubicBezTo>
                <a:lnTo>
                  <a:pt x="11518900" y="5371256"/>
                </a:lnTo>
                <a:lnTo>
                  <a:pt x="10414000" y="6857906"/>
                </a:lnTo>
                <a:lnTo>
                  <a:pt x="0" y="6870606"/>
                </a:lnTo>
                <a:cubicBezTo>
                  <a:pt x="4233" y="5740306"/>
                  <a:pt x="8467" y="4610006"/>
                  <a:pt x="12700" y="3479706"/>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6D2C210-5BFE-7B47-805D-141202394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11264435-A38A-EC4F-8D26-4F2F3AFAB884}"/>
              </a:ext>
            </a:extLst>
          </p:cNvPr>
          <p:cNvSpPr>
            <a:spLocks noGrp="1"/>
          </p:cNvSpPr>
          <p:nvPr>
            <p:ph type="title"/>
          </p:nvPr>
        </p:nvSpPr>
        <p:spPr>
          <a:xfrm>
            <a:off x="423290" y="459432"/>
            <a:ext cx="9903922" cy="1320800"/>
          </a:xfrm>
        </p:spPr>
        <p:txBody>
          <a:bodyPr>
            <a:normAutofit/>
          </a:bodyPr>
          <a:lstStyle/>
          <a:p>
            <a:r>
              <a:rPr lang="it-IT" sz="3200">
                <a:solidFill>
                  <a:schemeClr val="bg1"/>
                </a:solidFill>
              </a:rPr>
              <a:t>Level Set Equation for </a:t>
            </a:r>
            <a:r>
              <a:rPr lang="it-IT" sz="3200" err="1">
                <a:solidFill>
                  <a:schemeClr val="bg1"/>
                </a:solidFill>
              </a:rPr>
              <a:t>fire</a:t>
            </a:r>
            <a:r>
              <a:rPr lang="it-IT" sz="3200">
                <a:solidFill>
                  <a:schemeClr val="bg1"/>
                </a:solidFill>
              </a:rPr>
              <a:t> </a:t>
            </a:r>
            <a:r>
              <a:rPr lang="it-IT" sz="3200" err="1">
                <a:solidFill>
                  <a:schemeClr val="bg1"/>
                </a:solidFill>
              </a:rPr>
              <a:t>simulation</a:t>
            </a:r>
            <a:endParaRPr lang="it-IT" sz="3200">
              <a:solidFill>
                <a:schemeClr val="bg1"/>
              </a:solidFill>
            </a:endParaRPr>
          </a:p>
        </p:txBody>
      </p:sp>
      <p:sp>
        <p:nvSpPr>
          <p:cNvPr id="28" name="Rettangolo 16">
            <a:extLst>
              <a:ext uri="{FF2B5EF4-FFF2-40B4-BE49-F238E27FC236}">
                <a16:creationId xmlns:a16="http://schemas.microsoft.com/office/drawing/2014/main" id="{B9D5700C-2BB1-B640-9537-B44AFF59EC2D}"/>
              </a:ext>
            </a:extLst>
          </p:cNvPr>
          <p:cNvSpPr/>
          <p:nvPr/>
        </p:nvSpPr>
        <p:spPr>
          <a:xfrm>
            <a:off x="423290" y="1427955"/>
            <a:ext cx="2301656" cy="430887"/>
          </a:xfrm>
          <a:prstGeom prst="rect">
            <a:avLst/>
          </a:prstGeom>
        </p:spPr>
        <p:txBody>
          <a:bodyPr wrap="none">
            <a:spAutoFit/>
          </a:bodyPr>
          <a:lstStyle/>
          <a:p>
            <a:r>
              <a:rPr lang="en-CA" sz="2200">
                <a:solidFill>
                  <a:schemeClr val="bg1"/>
                </a:solidFill>
                <a:latin typeface="Garamond" panose="02020404030301010803" pitchFamily="18" charset="0"/>
              </a:rPr>
              <a:t>Level Set Function:</a:t>
            </a:r>
            <a:endParaRPr lang="en-CA" sz="2200">
              <a:solidFill>
                <a:schemeClr val="bg1"/>
              </a:solidFill>
            </a:endParaRPr>
          </a:p>
        </p:txBody>
      </p:sp>
      <p:grpSp>
        <p:nvGrpSpPr>
          <p:cNvPr id="29" name="Gruppo 4">
            <a:extLst>
              <a:ext uri="{FF2B5EF4-FFF2-40B4-BE49-F238E27FC236}">
                <a16:creationId xmlns:a16="http://schemas.microsoft.com/office/drawing/2014/main" id="{FF35159B-D575-5546-A9F3-433FE8BF0A32}"/>
              </a:ext>
            </a:extLst>
          </p:cNvPr>
          <p:cNvGrpSpPr/>
          <p:nvPr/>
        </p:nvGrpSpPr>
        <p:grpSpPr>
          <a:xfrm>
            <a:off x="439163" y="2082793"/>
            <a:ext cx="5459776" cy="435723"/>
            <a:chOff x="462404" y="1869731"/>
            <a:chExt cx="5459776" cy="435723"/>
          </a:xfrm>
        </p:grpSpPr>
        <p:sp>
          <p:nvSpPr>
            <p:cNvPr id="32" name="Rettangolo 17">
              <a:extLst>
                <a:ext uri="{FF2B5EF4-FFF2-40B4-BE49-F238E27FC236}">
                  <a16:creationId xmlns:a16="http://schemas.microsoft.com/office/drawing/2014/main" id="{342684E0-951C-7E47-9B27-AEF33CDD4623}"/>
                </a:ext>
              </a:extLst>
            </p:cNvPr>
            <p:cNvSpPr/>
            <p:nvPr/>
          </p:nvSpPr>
          <p:spPr>
            <a:xfrm>
              <a:off x="462404" y="1869731"/>
              <a:ext cx="1725985" cy="430887"/>
            </a:xfrm>
            <a:prstGeom prst="rect">
              <a:avLst/>
            </a:prstGeom>
          </p:spPr>
          <p:txBody>
            <a:bodyPr wrap="none">
              <a:spAutoFit/>
            </a:bodyPr>
            <a:lstStyle/>
            <a:p>
              <a:r>
                <a:rPr lang="en-CA" sz="2200">
                  <a:solidFill>
                    <a:schemeClr val="bg1"/>
                  </a:solidFill>
                  <a:latin typeface="Garamond" panose="02020404030301010803" pitchFamily="18" charset="0"/>
                </a:rPr>
                <a:t>Burning Area:</a:t>
              </a:r>
              <a:endParaRPr lang="en-CA" sz="2200">
                <a:solidFill>
                  <a:schemeClr val="bg1"/>
                </a:solidFill>
              </a:endParaRPr>
            </a:p>
          </p:txBody>
        </p:sp>
        <p:sp>
          <p:nvSpPr>
            <p:cNvPr id="33" name="Rettangolo 18">
              <a:extLst>
                <a:ext uri="{FF2B5EF4-FFF2-40B4-BE49-F238E27FC236}">
                  <a16:creationId xmlns:a16="http://schemas.microsoft.com/office/drawing/2014/main" id="{C89B7A62-3CA5-9A44-9978-314734790C1B}"/>
                </a:ext>
              </a:extLst>
            </p:cNvPr>
            <p:cNvSpPr/>
            <p:nvPr/>
          </p:nvSpPr>
          <p:spPr>
            <a:xfrm>
              <a:off x="4851053" y="1874567"/>
              <a:ext cx="1071127" cy="430887"/>
            </a:xfrm>
            <a:prstGeom prst="rect">
              <a:avLst/>
            </a:prstGeom>
          </p:spPr>
          <p:txBody>
            <a:bodyPr wrap="none">
              <a:spAutoFit/>
            </a:bodyPr>
            <a:lstStyle/>
            <a:p>
              <a:r>
                <a:rPr lang="en-CA" sz="2200">
                  <a:solidFill>
                    <a:schemeClr val="bg1"/>
                  </a:solidFill>
                  <a:latin typeface="Garamond" panose="02020404030301010803" pitchFamily="18" charset="0"/>
                </a:rPr>
                <a:t>Fireline:</a:t>
              </a:r>
              <a:endParaRPr lang="en-CA" sz="2200">
                <a:solidFill>
                  <a:schemeClr val="bg1"/>
                </a:solidFill>
              </a:endParaRPr>
            </a:p>
          </p:txBody>
        </p:sp>
      </p:grpSp>
      <p:sp>
        <p:nvSpPr>
          <p:cNvPr id="36" name="Rettangolo 22">
            <a:extLst>
              <a:ext uri="{FF2B5EF4-FFF2-40B4-BE49-F238E27FC236}">
                <a16:creationId xmlns:a16="http://schemas.microsoft.com/office/drawing/2014/main" id="{C634F1D1-9108-B64D-ADB2-86ECBC81325D}"/>
              </a:ext>
            </a:extLst>
          </p:cNvPr>
          <p:cNvSpPr/>
          <p:nvPr/>
        </p:nvSpPr>
        <p:spPr>
          <a:xfrm>
            <a:off x="439163" y="3455266"/>
            <a:ext cx="2627964" cy="430887"/>
          </a:xfrm>
          <a:prstGeom prst="rect">
            <a:avLst/>
          </a:prstGeom>
        </p:spPr>
        <p:txBody>
          <a:bodyPr wrap="none">
            <a:spAutoFit/>
          </a:bodyPr>
          <a:lstStyle/>
          <a:p>
            <a:r>
              <a:rPr lang="en-CA" sz="2200" b="1" err="1">
                <a:solidFill>
                  <a:schemeClr val="bg1"/>
                </a:solidFill>
                <a:latin typeface="Garamond" panose="02020404030301010803" pitchFamily="18" charset="0"/>
              </a:rPr>
              <a:t>Rothermel</a:t>
            </a:r>
            <a:r>
              <a:rPr lang="en-CA" sz="2200" b="1">
                <a:solidFill>
                  <a:schemeClr val="bg1"/>
                </a:solidFill>
                <a:latin typeface="Garamond" panose="02020404030301010803" pitchFamily="18" charset="0"/>
              </a:rPr>
              <a:t> Formula:</a:t>
            </a:r>
            <a:endParaRPr lang="en-CA" sz="2200">
              <a:solidFill>
                <a:schemeClr val="bg1"/>
              </a:solidFill>
            </a:endParaRPr>
          </a:p>
        </p:txBody>
      </p:sp>
      <p:grpSp>
        <p:nvGrpSpPr>
          <p:cNvPr id="37" name="Gruppo 19">
            <a:extLst>
              <a:ext uri="{FF2B5EF4-FFF2-40B4-BE49-F238E27FC236}">
                <a16:creationId xmlns:a16="http://schemas.microsoft.com/office/drawing/2014/main" id="{CE1EBF59-01CF-8F47-B0D4-B39C9C92C2CB}"/>
              </a:ext>
            </a:extLst>
          </p:cNvPr>
          <p:cNvGrpSpPr/>
          <p:nvPr/>
        </p:nvGrpSpPr>
        <p:grpSpPr>
          <a:xfrm>
            <a:off x="4762627" y="3524739"/>
            <a:ext cx="4934552" cy="1580196"/>
            <a:chOff x="4785868" y="2942293"/>
            <a:chExt cx="4934552" cy="1580196"/>
          </a:xfrm>
        </p:grpSpPr>
        <p:sp>
          <p:nvSpPr>
            <p:cNvPr id="40" name="Parentesi graffa aperta 9">
              <a:extLst>
                <a:ext uri="{FF2B5EF4-FFF2-40B4-BE49-F238E27FC236}">
                  <a16:creationId xmlns:a16="http://schemas.microsoft.com/office/drawing/2014/main" id="{7A9EEF4B-B2F9-5A43-AC7D-397652035CD4}"/>
                </a:ext>
              </a:extLst>
            </p:cNvPr>
            <p:cNvSpPr/>
            <p:nvPr/>
          </p:nvSpPr>
          <p:spPr>
            <a:xfrm>
              <a:off x="4785868" y="2975607"/>
              <a:ext cx="282799" cy="1483828"/>
            </a:xfrm>
            <a:prstGeom prst="leftBrace">
              <a:avLst>
                <a:gd name="adj1" fmla="val 38972"/>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CA">
                <a:solidFill>
                  <a:schemeClr val="bg1"/>
                </a:solidFill>
              </a:endParaRPr>
            </a:p>
          </p:txBody>
        </p:sp>
        <p:sp>
          <p:nvSpPr>
            <p:cNvPr id="44" name="Rettangolo 28">
              <a:extLst>
                <a:ext uri="{FF2B5EF4-FFF2-40B4-BE49-F238E27FC236}">
                  <a16:creationId xmlns:a16="http://schemas.microsoft.com/office/drawing/2014/main" id="{15AA7908-D9C7-B54B-9490-59AF5DF14F85}"/>
                </a:ext>
              </a:extLst>
            </p:cNvPr>
            <p:cNvSpPr/>
            <p:nvPr/>
          </p:nvSpPr>
          <p:spPr>
            <a:xfrm>
              <a:off x="5738177" y="4091602"/>
              <a:ext cx="1503938" cy="430887"/>
            </a:xfrm>
            <a:prstGeom prst="rect">
              <a:avLst/>
            </a:prstGeom>
          </p:spPr>
          <p:txBody>
            <a:bodyPr wrap="none">
              <a:spAutoFit/>
            </a:bodyPr>
            <a:lstStyle/>
            <a:p>
              <a:r>
                <a:rPr lang="en-CA" sz="2200">
                  <a:solidFill>
                    <a:schemeClr val="bg1"/>
                  </a:solidFill>
                  <a:latin typeface="Garamond" panose="02020404030301010803" pitchFamily="18" charset="0"/>
                </a:rPr>
                <a:t>Slope factor</a:t>
              </a:r>
              <a:endParaRPr lang="en-CA" sz="2200">
                <a:solidFill>
                  <a:schemeClr val="bg1"/>
                </a:solidFill>
              </a:endParaRPr>
            </a:p>
          </p:txBody>
        </p:sp>
        <p:sp>
          <p:nvSpPr>
            <p:cNvPr id="45" name="Rettangolo 29">
              <a:extLst>
                <a:ext uri="{FF2B5EF4-FFF2-40B4-BE49-F238E27FC236}">
                  <a16:creationId xmlns:a16="http://schemas.microsoft.com/office/drawing/2014/main" id="{B948BD40-E93D-9440-831D-8906163425DD}"/>
                </a:ext>
              </a:extLst>
            </p:cNvPr>
            <p:cNvSpPr/>
            <p:nvPr/>
          </p:nvSpPr>
          <p:spPr>
            <a:xfrm>
              <a:off x="5738178" y="3540511"/>
              <a:ext cx="1499128" cy="430887"/>
            </a:xfrm>
            <a:prstGeom prst="rect">
              <a:avLst/>
            </a:prstGeom>
          </p:spPr>
          <p:txBody>
            <a:bodyPr wrap="none">
              <a:spAutoFit/>
            </a:bodyPr>
            <a:lstStyle/>
            <a:p>
              <a:r>
                <a:rPr lang="en-CA" sz="2200">
                  <a:solidFill>
                    <a:schemeClr val="bg1"/>
                  </a:solidFill>
                  <a:latin typeface="Garamond" panose="02020404030301010803" pitchFamily="18" charset="0"/>
                </a:rPr>
                <a:t>Wind factor</a:t>
              </a:r>
              <a:endParaRPr lang="en-CA" sz="2200">
                <a:solidFill>
                  <a:schemeClr val="bg1"/>
                </a:solidFill>
              </a:endParaRPr>
            </a:p>
          </p:txBody>
        </p:sp>
        <p:sp>
          <p:nvSpPr>
            <p:cNvPr id="46" name="Rettangolo 30">
              <a:extLst>
                <a:ext uri="{FF2B5EF4-FFF2-40B4-BE49-F238E27FC236}">
                  <a16:creationId xmlns:a16="http://schemas.microsoft.com/office/drawing/2014/main" id="{AE4CBB42-1370-D547-9468-9DB8FBDBDA4C}"/>
                </a:ext>
              </a:extLst>
            </p:cNvPr>
            <p:cNvSpPr/>
            <p:nvPr/>
          </p:nvSpPr>
          <p:spPr>
            <a:xfrm>
              <a:off x="5738176" y="2942293"/>
              <a:ext cx="3982244" cy="430887"/>
            </a:xfrm>
            <a:prstGeom prst="rect">
              <a:avLst/>
            </a:prstGeom>
          </p:spPr>
          <p:txBody>
            <a:bodyPr wrap="none">
              <a:spAutoFit/>
            </a:bodyPr>
            <a:lstStyle/>
            <a:p>
              <a:r>
                <a:rPr lang="en-CA" sz="2200">
                  <a:solidFill>
                    <a:schemeClr val="bg1"/>
                  </a:solidFill>
                  <a:latin typeface="Garamond" panose="02020404030301010803" pitchFamily="18" charset="0"/>
                </a:rPr>
                <a:t>Spread rate in the absence of wind</a:t>
              </a:r>
              <a:endParaRPr lang="en-CA" sz="2200">
                <a:solidFill>
                  <a:schemeClr val="bg1"/>
                </a:solidFill>
              </a:endParaRPr>
            </a:p>
          </p:txBody>
        </p:sp>
      </p:grpSp>
      <p:sp>
        <p:nvSpPr>
          <p:cNvPr id="48" name="Rettangolo 33">
            <a:extLst>
              <a:ext uri="{FF2B5EF4-FFF2-40B4-BE49-F238E27FC236}">
                <a16:creationId xmlns:a16="http://schemas.microsoft.com/office/drawing/2014/main" id="{ADF46F93-CC8C-ED41-B190-A4A559C98BF8}"/>
              </a:ext>
            </a:extLst>
          </p:cNvPr>
          <p:cNvSpPr/>
          <p:nvPr/>
        </p:nvSpPr>
        <p:spPr>
          <a:xfrm>
            <a:off x="423290" y="5080693"/>
            <a:ext cx="2760243" cy="461665"/>
          </a:xfrm>
          <a:prstGeom prst="rect">
            <a:avLst/>
          </a:prstGeom>
        </p:spPr>
        <p:txBody>
          <a:bodyPr wrap="none">
            <a:spAutoFit/>
          </a:bodyPr>
          <a:lstStyle/>
          <a:p>
            <a:r>
              <a:rPr lang="en-CA" sz="2400" b="1">
                <a:solidFill>
                  <a:schemeClr val="bg1"/>
                </a:solidFill>
                <a:latin typeface="Garamond" panose="02020404030301010803" pitchFamily="18" charset="0"/>
              </a:rPr>
              <a:t>Level-Set Equation:</a:t>
            </a:r>
            <a:endParaRPr lang="en-CA" sz="2400">
              <a:solidFill>
                <a:schemeClr val="bg1"/>
              </a:solidFill>
            </a:endParaRPr>
          </a:p>
        </p:txBody>
      </p:sp>
      <p:cxnSp>
        <p:nvCxnSpPr>
          <p:cNvPr id="6" name="Straight Arrow Connector 5">
            <a:extLst>
              <a:ext uri="{FF2B5EF4-FFF2-40B4-BE49-F238E27FC236}">
                <a16:creationId xmlns:a16="http://schemas.microsoft.com/office/drawing/2014/main" id="{14B4DEB1-8D06-4048-850B-A54C4A090E79}"/>
              </a:ext>
            </a:extLst>
          </p:cNvPr>
          <p:cNvCxnSpPr/>
          <p:nvPr/>
        </p:nvCxnSpPr>
        <p:spPr>
          <a:xfrm>
            <a:off x="3903228" y="4307808"/>
            <a:ext cx="5666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DEBA70E0-4656-C34A-8720-979153AD8AFF}"/>
              </a:ext>
            </a:extLst>
          </p:cNvPr>
          <p:cNvPicPr>
            <a:picLocks noChangeAspect="1"/>
          </p:cNvPicPr>
          <p:nvPr/>
        </p:nvPicPr>
        <p:blipFill>
          <a:blip r:embed="rId5"/>
          <a:stretch>
            <a:fillRect/>
          </a:stretch>
        </p:blipFill>
        <p:spPr>
          <a:xfrm>
            <a:off x="560878" y="2630927"/>
            <a:ext cx="3342350" cy="338814"/>
          </a:xfrm>
          <a:prstGeom prst="rect">
            <a:avLst/>
          </a:prstGeom>
        </p:spPr>
      </p:pic>
      <p:pic>
        <p:nvPicPr>
          <p:cNvPr id="3" name="Picture 2">
            <a:extLst>
              <a:ext uri="{FF2B5EF4-FFF2-40B4-BE49-F238E27FC236}">
                <a16:creationId xmlns:a16="http://schemas.microsoft.com/office/drawing/2014/main" id="{71FDE307-F200-8B4B-AC19-99182DA8142A}"/>
              </a:ext>
            </a:extLst>
          </p:cNvPr>
          <p:cNvPicPr>
            <a:picLocks noChangeAspect="1"/>
          </p:cNvPicPr>
          <p:nvPr/>
        </p:nvPicPr>
        <p:blipFill>
          <a:blip r:embed="rId6"/>
          <a:stretch>
            <a:fillRect/>
          </a:stretch>
        </p:blipFill>
        <p:spPr>
          <a:xfrm>
            <a:off x="3024097" y="1458893"/>
            <a:ext cx="1565869" cy="338814"/>
          </a:xfrm>
          <a:prstGeom prst="rect">
            <a:avLst/>
          </a:prstGeom>
        </p:spPr>
      </p:pic>
      <p:pic>
        <p:nvPicPr>
          <p:cNvPr id="5" name="Picture 4">
            <a:extLst>
              <a:ext uri="{FF2B5EF4-FFF2-40B4-BE49-F238E27FC236}">
                <a16:creationId xmlns:a16="http://schemas.microsoft.com/office/drawing/2014/main" id="{9C64BE0D-2A1D-0047-8562-96591112052D}"/>
              </a:ext>
            </a:extLst>
          </p:cNvPr>
          <p:cNvPicPr>
            <a:picLocks noChangeAspect="1"/>
          </p:cNvPicPr>
          <p:nvPr/>
        </p:nvPicPr>
        <p:blipFill>
          <a:blip r:embed="rId7"/>
          <a:stretch>
            <a:fillRect/>
          </a:stretch>
        </p:blipFill>
        <p:spPr>
          <a:xfrm>
            <a:off x="4904026" y="2673737"/>
            <a:ext cx="3342350" cy="340680"/>
          </a:xfrm>
          <a:prstGeom prst="rect">
            <a:avLst/>
          </a:prstGeom>
        </p:spPr>
      </p:pic>
      <p:pic>
        <p:nvPicPr>
          <p:cNvPr id="7" name="Picture 6">
            <a:extLst>
              <a:ext uri="{FF2B5EF4-FFF2-40B4-BE49-F238E27FC236}">
                <a16:creationId xmlns:a16="http://schemas.microsoft.com/office/drawing/2014/main" id="{5B5C4D8D-D612-734A-9416-10BA59B6585A}"/>
              </a:ext>
            </a:extLst>
          </p:cNvPr>
          <p:cNvPicPr>
            <a:picLocks noChangeAspect="1"/>
          </p:cNvPicPr>
          <p:nvPr/>
        </p:nvPicPr>
        <p:blipFill>
          <a:blip r:embed="rId8"/>
          <a:stretch>
            <a:fillRect/>
          </a:stretch>
        </p:blipFill>
        <p:spPr>
          <a:xfrm>
            <a:off x="560878" y="4131075"/>
            <a:ext cx="3113088" cy="337784"/>
          </a:xfrm>
          <a:prstGeom prst="rect">
            <a:avLst/>
          </a:prstGeom>
        </p:spPr>
      </p:pic>
      <p:pic>
        <p:nvPicPr>
          <p:cNvPr id="8" name="Picture 7">
            <a:extLst>
              <a:ext uri="{FF2B5EF4-FFF2-40B4-BE49-F238E27FC236}">
                <a16:creationId xmlns:a16="http://schemas.microsoft.com/office/drawing/2014/main" id="{439DAA05-28A1-9E43-8EF9-AF5F09B8DD13}"/>
              </a:ext>
            </a:extLst>
          </p:cNvPr>
          <p:cNvPicPr>
            <a:picLocks noChangeAspect="1"/>
          </p:cNvPicPr>
          <p:nvPr/>
        </p:nvPicPr>
        <p:blipFill>
          <a:blip r:embed="rId9"/>
          <a:stretch>
            <a:fillRect/>
          </a:stretch>
        </p:blipFill>
        <p:spPr>
          <a:xfrm>
            <a:off x="5169166" y="3624165"/>
            <a:ext cx="338049" cy="261988"/>
          </a:xfrm>
          <a:prstGeom prst="rect">
            <a:avLst/>
          </a:prstGeom>
        </p:spPr>
      </p:pic>
      <p:pic>
        <p:nvPicPr>
          <p:cNvPr id="9" name="Picture 8">
            <a:extLst>
              <a:ext uri="{FF2B5EF4-FFF2-40B4-BE49-F238E27FC236}">
                <a16:creationId xmlns:a16="http://schemas.microsoft.com/office/drawing/2014/main" id="{1A8DF604-44E8-FE4B-9CBC-E2F3F9C5BF09}"/>
              </a:ext>
            </a:extLst>
          </p:cNvPr>
          <p:cNvPicPr>
            <a:picLocks noChangeAspect="1"/>
          </p:cNvPicPr>
          <p:nvPr/>
        </p:nvPicPr>
        <p:blipFill>
          <a:blip r:embed="rId10"/>
          <a:stretch>
            <a:fillRect/>
          </a:stretch>
        </p:blipFill>
        <p:spPr>
          <a:xfrm>
            <a:off x="5169166" y="4206871"/>
            <a:ext cx="396951" cy="261988"/>
          </a:xfrm>
          <a:prstGeom prst="rect">
            <a:avLst/>
          </a:prstGeom>
        </p:spPr>
      </p:pic>
      <p:pic>
        <p:nvPicPr>
          <p:cNvPr id="10" name="Picture 9">
            <a:extLst>
              <a:ext uri="{FF2B5EF4-FFF2-40B4-BE49-F238E27FC236}">
                <a16:creationId xmlns:a16="http://schemas.microsoft.com/office/drawing/2014/main" id="{10E0F1BC-71C1-2041-A758-5F75A06A6D6A}"/>
              </a:ext>
            </a:extLst>
          </p:cNvPr>
          <p:cNvPicPr>
            <a:picLocks noChangeAspect="1"/>
          </p:cNvPicPr>
          <p:nvPr/>
        </p:nvPicPr>
        <p:blipFill>
          <a:blip r:embed="rId11"/>
          <a:stretch>
            <a:fillRect/>
          </a:stretch>
        </p:blipFill>
        <p:spPr>
          <a:xfrm>
            <a:off x="5205325" y="4752147"/>
            <a:ext cx="324631" cy="274688"/>
          </a:xfrm>
          <a:prstGeom prst="rect">
            <a:avLst/>
          </a:prstGeom>
        </p:spPr>
      </p:pic>
      <p:pic>
        <p:nvPicPr>
          <p:cNvPr id="11" name="Picture 10">
            <a:extLst>
              <a:ext uri="{FF2B5EF4-FFF2-40B4-BE49-F238E27FC236}">
                <a16:creationId xmlns:a16="http://schemas.microsoft.com/office/drawing/2014/main" id="{9E91A6EB-05FE-C446-8D9E-5E65EE3D3D32}"/>
              </a:ext>
            </a:extLst>
          </p:cNvPr>
          <p:cNvPicPr>
            <a:picLocks noChangeAspect="1"/>
          </p:cNvPicPr>
          <p:nvPr/>
        </p:nvPicPr>
        <p:blipFill>
          <a:blip r:embed="rId12"/>
          <a:stretch>
            <a:fillRect/>
          </a:stretch>
        </p:blipFill>
        <p:spPr>
          <a:xfrm>
            <a:off x="560878" y="5732451"/>
            <a:ext cx="2622655" cy="342891"/>
          </a:xfrm>
          <a:prstGeom prst="rect">
            <a:avLst/>
          </a:prstGeom>
        </p:spPr>
      </p:pic>
      <p:sp>
        <p:nvSpPr>
          <p:cNvPr id="50" name="Rectangle 49">
            <a:extLst>
              <a:ext uri="{FF2B5EF4-FFF2-40B4-BE49-F238E27FC236}">
                <a16:creationId xmlns:a16="http://schemas.microsoft.com/office/drawing/2014/main" id="{514EC079-6866-F04D-9271-AE8653B0BCC2}"/>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VALERIO</a:t>
            </a:r>
          </a:p>
        </p:txBody>
      </p:sp>
      <p:sp>
        <p:nvSpPr>
          <p:cNvPr id="30" name="CasellaDiTesto 12">
            <a:extLst>
              <a:ext uri="{FF2B5EF4-FFF2-40B4-BE49-F238E27FC236}">
                <a16:creationId xmlns:a16="http://schemas.microsoft.com/office/drawing/2014/main" id="{32224C92-8C97-D54A-B46B-77AE49BD5145}"/>
              </a:ext>
            </a:extLst>
          </p:cNvPr>
          <p:cNvSpPr txBox="1"/>
          <p:nvPr/>
        </p:nvSpPr>
        <p:spPr>
          <a:xfrm>
            <a:off x="4583301" y="6430244"/>
            <a:ext cx="4100111" cy="307777"/>
          </a:xfrm>
          <a:prstGeom prst="rect">
            <a:avLst/>
          </a:prstGeom>
          <a:gradFill flip="none" rotWithShape="1">
            <a:gsLst>
              <a:gs pos="0">
                <a:schemeClr val="accent2">
                  <a:lumMod val="5000"/>
                  <a:lumOff val="95000"/>
                </a:schemeClr>
              </a:gs>
              <a:gs pos="37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rgbClr val="62320F"/>
            </a:solidFill>
          </a:ln>
        </p:spPr>
        <p:txBody>
          <a:bodyPr wrap="square" rtlCol="0">
            <a:spAutoFit/>
          </a:bodyPr>
          <a:lstStyle/>
          <a:p>
            <a:pPr algn="ctr"/>
            <a:r>
              <a:rPr lang="it-IT" sz="1400" err="1">
                <a:solidFill>
                  <a:schemeClr val="bg1"/>
                </a:solidFill>
                <a:latin typeface="Garamond" charset="0"/>
                <a:ea typeface="Garamond" charset="0"/>
                <a:cs typeface="Garamond" charset="0"/>
              </a:rPr>
              <a:t>J.Mandel</a:t>
            </a:r>
            <a:r>
              <a:rPr lang="it-IT" sz="1400">
                <a:solidFill>
                  <a:schemeClr val="bg1"/>
                </a:solidFill>
                <a:latin typeface="Garamond" charset="0"/>
                <a:ea typeface="Garamond" charset="0"/>
                <a:cs typeface="Garamond" charset="0"/>
              </a:rPr>
              <a:t> et al., </a:t>
            </a:r>
            <a:r>
              <a:rPr lang="it-IT" sz="1400" i="1" err="1">
                <a:solidFill>
                  <a:schemeClr val="bg1"/>
                </a:solidFill>
                <a:latin typeface="Garamond" charset="0"/>
                <a:ea typeface="Garamond" charset="0"/>
                <a:cs typeface="Garamond" charset="0"/>
              </a:rPr>
              <a:t>Geoscientific</a:t>
            </a:r>
            <a:r>
              <a:rPr lang="it-IT" sz="1400" i="1">
                <a:solidFill>
                  <a:schemeClr val="bg1"/>
                </a:solidFill>
                <a:latin typeface="Garamond" charset="0"/>
                <a:ea typeface="Garamond" charset="0"/>
                <a:cs typeface="Garamond" charset="0"/>
              </a:rPr>
              <a:t> Model Development</a:t>
            </a:r>
            <a:endParaRPr lang="it-IT" sz="1400">
              <a:solidFill>
                <a:schemeClr val="bg1"/>
              </a:solidFill>
              <a:latin typeface="Garamond" charset="0"/>
              <a:ea typeface="Garamond" charset="0"/>
              <a:cs typeface="Garamond" charset="0"/>
            </a:endParaRPr>
          </a:p>
        </p:txBody>
      </p:sp>
    </p:spTree>
    <p:extLst>
      <p:ext uri="{BB962C8B-B14F-4D97-AF65-F5344CB8AC3E}">
        <p14:creationId xmlns:p14="http://schemas.microsoft.com/office/powerpoint/2010/main" val="2389984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Freeform 37">
            <a:extLst>
              <a:ext uri="{FF2B5EF4-FFF2-40B4-BE49-F238E27FC236}">
                <a16:creationId xmlns:a16="http://schemas.microsoft.com/office/drawing/2014/main" id="{F23CE9D4-957E-0640-823E-353104D0F498}"/>
              </a:ext>
            </a:extLst>
          </p:cNvPr>
          <p:cNvSpPr/>
          <p:nvPr/>
        </p:nvSpPr>
        <p:spPr>
          <a:xfrm>
            <a:off x="0" y="25400"/>
            <a:ext cx="12204700" cy="6845300"/>
          </a:xfrm>
          <a:custGeom>
            <a:avLst/>
            <a:gdLst>
              <a:gd name="connsiteX0" fmla="*/ 8699500 w 12204700"/>
              <a:gd name="connsiteY0" fmla="*/ 0 h 6883400"/>
              <a:gd name="connsiteX1" fmla="*/ 12204700 w 12204700"/>
              <a:gd name="connsiteY1" fmla="*/ 1574800 h 6883400"/>
              <a:gd name="connsiteX2" fmla="*/ 12204700 w 12204700"/>
              <a:gd name="connsiteY2" fmla="*/ 5194300 h 6883400"/>
              <a:gd name="connsiteX3" fmla="*/ 11087100 w 12204700"/>
              <a:gd name="connsiteY3" fmla="*/ 5588000 h 6883400"/>
              <a:gd name="connsiteX4" fmla="*/ 10414000 w 12204700"/>
              <a:gd name="connsiteY4" fmla="*/ 6870700 h 6883400"/>
              <a:gd name="connsiteX5" fmla="*/ 0 w 12204700"/>
              <a:gd name="connsiteY5" fmla="*/ 6883400 h 6883400"/>
              <a:gd name="connsiteX6" fmla="*/ 12700 w 12204700"/>
              <a:gd name="connsiteY6" fmla="*/ 3492500 h 6883400"/>
              <a:gd name="connsiteX0" fmla="*/ 8851900 w 12204700"/>
              <a:gd name="connsiteY0" fmla="*/ 0 h 6858000"/>
              <a:gd name="connsiteX1" fmla="*/ 12204700 w 12204700"/>
              <a:gd name="connsiteY1" fmla="*/ 1549400 h 6858000"/>
              <a:gd name="connsiteX2" fmla="*/ 12204700 w 12204700"/>
              <a:gd name="connsiteY2" fmla="*/ 5168900 h 6858000"/>
              <a:gd name="connsiteX3" fmla="*/ 11087100 w 12204700"/>
              <a:gd name="connsiteY3" fmla="*/ 5562600 h 6858000"/>
              <a:gd name="connsiteX4" fmla="*/ 10414000 w 12204700"/>
              <a:gd name="connsiteY4" fmla="*/ 6845300 h 6858000"/>
              <a:gd name="connsiteX5" fmla="*/ 0 w 12204700"/>
              <a:gd name="connsiteY5" fmla="*/ 6858000 h 6858000"/>
              <a:gd name="connsiteX6" fmla="*/ 12700 w 12204700"/>
              <a:gd name="connsiteY6" fmla="*/ 3467100 h 6858000"/>
              <a:gd name="connsiteX0" fmla="*/ 94615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728200 w 12204700"/>
              <a:gd name="connsiteY0" fmla="*/ 0 h 6896100"/>
              <a:gd name="connsiteX1" fmla="*/ 12204700 w 12204700"/>
              <a:gd name="connsiteY1" fmla="*/ 1587500 h 6896100"/>
              <a:gd name="connsiteX2" fmla="*/ 12204700 w 12204700"/>
              <a:gd name="connsiteY2" fmla="*/ 5207000 h 6896100"/>
              <a:gd name="connsiteX3" fmla="*/ 11087100 w 12204700"/>
              <a:gd name="connsiteY3" fmla="*/ 5600700 h 6896100"/>
              <a:gd name="connsiteX4" fmla="*/ 10414000 w 12204700"/>
              <a:gd name="connsiteY4" fmla="*/ 6883400 h 6896100"/>
              <a:gd name="connsiteX5" fmla="*/ 0 w 12204700"/>
              <a:gd name="connsiteY5" fmla="*/ 6896100 h 6896100"/>
              <a:gd name="connsiteX6" fmla="*/ 12700 w 12204700"/>
              <a:gd name="connsiteY6" fmla="*/ 3505200 h 6896100"/>
              <a:gd name="connsiteX0" fmla="*/ 9156700 w 12204700"/>
              <a:gd name="connsiteY0" fmla="*/ 0 h 6883353"/>
              <a:gd name="connsiteX1" fmla="*/ 12204700 w 12204700"/>
              <a:gd name="connsiteY1" fmla="*/ 1574753 h 6883353"/>
              <a:gd name="connsiteX2" fmla="*/ 12204700 w 12204700"/>
              <a:gd name="connsiteY2" fmla="*/ 5194253 h 6883353"/>
              <a:gd name="connsiteX3" fmla="*/ 11087100 w 12204700"/>
              <a:gd name="connsiteY3" fmla="*/ 5587953 h 6883353"/>
              <a:gd name="connsiteX4" fmla="*/ 10414000 w 12204700"/>
              <a:gd name="connsiteY4" fmla="*/ 6870653 h 6883353"/>
              <a:gd name="connsiteX5" fmla="*/ 0 w 12204700"/>
              <a:gd name="connsiteY5" fmla="*/ 6883353 h 6883353"/>
              <a:gd name="connsiteX6" fmla="*/ 12700 w 12204700"/>
              <a:gd name="connsiteY6" fmla="*/ 3492453 h 6883353"/>
              <a:gd name="connsiteX0" fmla="*/ 9398000 w 12204700"/>
              <a:gd name="connsiteY0" fmla="*/ 0 h 6870606"/>
              <a:gd name="connsiteX1" fmla="*/ 12204700 w 12204700"/>
              <a:gd name="connsiteY1" fmla="*/ 1562006 h 6870606"/>
              <a:gd name="connsiteX2" fmla="*/ 12204700 w 12204700"/>
              <a:gd name="connsiteY2" fmla="*/ 5181506 h 6870606"/>
              <a:gd name="connsiteX3" fmla="*/ 11087100 w 12204700"/>
              <a:gd name="connsiteY3" fmla="*/ 557520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204700 w 12204700"/>
              <a:gd name="connsiteY2" fmla="*/ 5181506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 name="connsiteX0" fmla="*/ 9398000 w 12204700"/>
              <a:gd name="connsiteY0" fmla="*/ 0 h 6870606"/>
              <a:gd name="connsiteX1" fmla="*/ 12204700 w 12204700"/>
              <a:gd name="connsiteY1" fmla="*/ 1562006 h 6870606"/>
              <a:gd name="connsiteX2" fmla="*/ 12192000 w 12204700"/>
              <a:gd name="connsiteY2" fmla="*/ 4429437 h 6870606"/>
              <a:gd name="connsiteX3" fmla="*/ 11518900 w 12204700"/>
              <a:gd name="connsiteY3" fmla="*/ 5371256 h 6870606"/>
              <a:gd name="connsiteX4" fmla="*/ 10414000 w 12204700"/>
              <a:gd name="connsiteY4" fmla="*/ 6857906 h 6870606"/>
              <a:gd name="connsiteX5" fmla="*/ 0 w 12204700"/>
              <a:gd name="connsiteY5" fmla="*/ 6870606 h 6870606"/>
              <a:gd name="connsiteX6" fmla="*/ 12700 w 12204700"/>
              <a:gd name="connsiteY6" fmla="*/ 3479706 h 687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4700" h="6870606">
                <a:moveTo>
                  <a:pt x="9398000" y="0"/>
                </a:moveTo>
                <a:lnTo>
                  <a:pt x="12204700" y="1562006"/>
                </a:lnTo>
                <a:cubicBezTo>
                  <a:pt x="12200467" y="2517816"/>
                  <a:pt x="12196233" y="3473627"/>
                  <a:pt x="12192000" y="4429437"/>
                </a:cubicBezTo>
                <a:lnTo>
                  <a:pt x="11518900" y="5371256"/>
                </a:lnTo>
                <a:lnTo>
                  <a:pt x="10414000" y="6857906"/>
                </a:lnTo>
                <a:lnTo>
                  <a:pt x="0" y="6870606"/>
                </a:lnTo>
                <a:cubicBezTo>
                  <a:pt x="4233" y="5740306"/>
                  <a:pt x="8467" y="4610006"/>
                  <a:pt x="12700" y="3479706"/>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6D2C210-5BFE-7B47-805D-141202394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11264435-A38A-EC4F-8D26-4F2F3AFAB884}"/>
              </a:ext>
            </a:extLst>
          </p:cNvPr>
          <p:cNvSpPr>
            <a:spLocks noGrp="1"/>
          </p:cNvSpPr>
          <p:nvPr>
            <p:ph type="title"/>
          </p:nvPr>
        </p:nvSpPr>
        <p:spPr>
          <a:xfrm>
            <a:off x="183682" y="442501"/>
            <a:ext cx="9294602" cy="814419"/>
          </a:xfrm>
        </p:spPr>
        <p:txBody>
          <a:bodyPr>
            <a:normAutofit/>
          </a:bodyPr>
          <a:lstStyle/>
          <a:p>
            <a:r>
              <a:rPr lang="it-IT" sz="3200" err="1">
                <a:solidFill>
                  <a:schemeClr val="bg1"/>
                </a:solidFill>
              </a:rPr>
              <a:t>Solving</a:t>
            </a:r>
            <a:r>
              <a:rPr lang="it-IT" sz="3200">
                <a:solidFill>
                  <a:schemeClr val="bg1"/>
                </a:solidFill>
              </a:rPr>
              <a:t> </a:t>
            </a:r>
            <a:r>
              <a:rPr lang="it-IT" sz="3200" err="1">
                <a:solidFill>
                  <a:schemeClr val="bg1"/>
                </a:solidFill>
              </a:rPr>
              <a:t>ODEs</a:t>
            </a:r>
            <a:r>
              <a:rPr lang="it-IT" sz="3200">
                <a:solidFill>
                  <a:schemeClr val="bg1"/>
                </a:solidFill>
              </a:rPr>
              <a:t> with </a:t>
            </a:r>
            <a:r>
              <a:rPr lang="it-IT" sz="3200" err="1">
                <a:solidFill>
                  <a:schemeClr val="bg1"/>
                </a:solidFill>
              </a:rPr>
              <a:t>Neural</a:t>
            </a:r>
            <a:r>
              <a:rPr lang="it-IT" sz="3200">
                <a:solidFill>
                  <a:schemeClr val="bg1"/>
                </a:solidFill>
              </a:rPr>
              <a:t> Networks</a:t>
            </a:r>
          </a:p>
        </p:txBody>
      </p:sp>
      <p:grpSp>
        <p:nvGrpSpPr>
          <p:cNvPr id="54" name="Gruppo 5">
            <a:extLst>
              <a:ext uri="{FF2B5EF4-FFF2-40B4-BE49-F238E27FC236}">
                <a16:creationId xmlns:a16="http://schemas.microsoft.com/office/drawing/2014/main" id="{D4581415-9230-A144-917D-2DC5E77167BA}"/>
              </a:ext>
            </a:extLst>
          </p:cNvPr>
          <p:cNvGrpSpPr/>
          <p:nvPr/>
        </p:nvGrpSpPr>
        <p:grpSpPr>
          <a:xfrm>
            <a:off x="185639" y="1495833"/>
            <a:ext cx="7542619" cy="430887"/>
            <a:chOff x="197999" y="1181423"/>
            <a:chExt cx="7542619" cy="430887"/>
          </a:xfrm>
        </p:grpSpPr>
        <p:sp>
          <p:nvSpPr>
            <p:cNvPr id="55" name="Rettangolo 18">
              <a:extLst>
                <a:ext uri="{FF2B5EF4-FFF2-40B4-BE49-F238E27FC236}">
                  <a16:creationId xmlns:a16="http://schemas.microsoft.com/office/drawing/2014/main" id="{0E0F345B-99C4-5146-A81C-7960268C48DE}"/>
                </a:ext>
              </a:extLst>
            </p:cNvPr>
            <p:cNvSpPr/>
            <p:nvPr/>
          </p:nvSpPr>
          <p:spPr>
            <a:xfrm>
              <a:off x="197999" y="1181423"/>
              <a:ext cx="2097113" cy="430887"/>
            </a:xfrm>
            <a:prstGeom prst="rect">
              <a:avLst/>
            </a:prstGeom>
          </p:spPr>
          <p:txBody>
            <a:bodyPr wrap="none">
              <a:spAutoFit/>
            </a:bodyPr>
            <a:lstStyle/>
            <a:p>
              <a:r>
                <a:rPr lang="en-CA" sz="2200">
                  <a:solidFill>
                    <a:schemeClr val="bg1"/>
                  </a:solidFill>
                  <a:latin typeface="Garamond" panose="02020404030301010803" pitchFamily="18" charset="0"/>
                </a:rPr>
                <a:t>System of ODEs</a:t>
              </a:r>
              <a:endParaRPr lang="en-CA" sz="2200">
                <a:solidFill>
                  <a:schemeClr val="bg1"/>
                </a:solidFill>
              </a:endParaRPr>
            </a:p>
          </p:txBody>
        </p:sp>
        <p:pic>
          <p:nvPicPr>
            <p:cNvPr id="56" name="Immagine 2">
              <a:extLst>
                <a:ext uri="{FF2B5EF4-FFF2-40B4-BE49-F238E27FC236}">
                  <a16:creationId xmlns:a16="http://schemas.microsoft.com/office/drawing/2014/main" id="{A6907821-A9EF-3448-906E-B660C0CD6902}"/>
                </a:ext>
              </a:extLst>
            </p:cNvPr>
            <p:cNvPicPr>
              <a:picLocks noChangeAspect="1"/>
            </p:cNvPicPr>
            <p:nvPr/>
          </p:nvPicPr>
          <p:blipFill>
            <a:blip r:embed="rId5"/>
            <a:stretch>
              <a:fillRect/>
            </a:stretch>
          </p:blipFill>
          <p:spPr>
            <a:xfrm>
              <a:off x="2880951" y="1243055"/>
              <a:ext cx="1359600" cy="299112"/>
            </a:xfrm>
            <a:prstGeom prst="rect">
              <a:avLst/>
            </a:prstGeom>
          </p:spPr>
        </p:pic>
        <p:pic>
          <p:nvPicPr>
            <p:cNvPr id="57" name="Immagine 3">
              <a:extLst>
                <a:ext uri="{FF2B5EF4-FFF2-40B4-BE49-F238E27FC236}">
                  <a16:creationId xmlns:a16="http://schemas.microsoft.com/office/drawing/2014/main" id="{8FDE434D-9B7E-4842-8401-5BD589CD515D}"/>
                </a:ext>
              </a:extLst>
            </p:cNvPr>
            <p:cNvPicPr>
              <a:picLocks noChangeAspect="1"/>
            </p:cNvPicPr>
            <p:nvPr/>
          </p:nvPicPr>
          <p:blipFill>
            <a:blip r:embed="rId6"/>
            <a:stretch>
              <a:fillRect/>
            </a:stretch>
          </p:blipFill>
          <p:spPr>
            <a:xfrm>
              <a:off x="4826390" y="1252221"/>
              <a:ext cx="1103791" cy="314273"/>
            </a:xfrm>
            <a:prstGeom prst="rect">
              <a:avLst/>
            </a:prstGeom>
          </p:spPr>
        </p:pic>
        <p:pic>
          <p:nvPicPr>
            <p:cNvPr id="58" name="Immagine 4">
              <a:extLst>
                <a:ext uri="{FF2B5EF4-FFF2-40B4-BE49-F238E27FC236}">
                  <a16:creationId xmlns:a16="http://schemas.microsoft.com/office/drawing/2014/main" id="{AA8929D6-3136-1A44-B8A3-ABFAC338FDBE}"/>
                </a:ext>
              </a:extLst>
            </p:cNvPr>
            <p:cNvPicPr>
              <a:picLocks noChangeAspect="1"/>
            </p:cNvPicPr>
            <p:nvPr/>
          </p:nvPicPr>
          <p:blipFill>
            <a:blip r:embed="rId7"/>
            <a:stretch>
              <a:fillRect/>
            </a:stretch>
          </p:blipFill>
          <p:spPr>
            <a:xfrm>
              <a:off x="6516020" y="1280316"/>
              <a:ext cx="1224598" cy="295344"/>
            </a:xfrm>
            <a:prstGeom prst="rect">
              <a:avLst/>
            </a:prstGeom>
          </p:spPr>
        </p:pic>
      </p:grpSp>
      <p:grpSp>
        <p:nvGrpSpPr>
          <p:cNvPr id="59" name="Gruppo 20">
            <a:extLst>
              <a:ext uri="{FF2B5EF4-FFF2-40B4-BE49-F238E27FC236}">
                <a16:creationId xmlns:a16="http://schemas.microsoft.com/office/drawing/2014/main" id="{7100ADB3-FD71-1643-A285-7E52465AEC21}"/>
              </a:ext>
            </a:extLst>
          </p:cNvPr>
          <p:cNvGrpSpPr/>
          <p:nvPr/>
        </p:nvGrpSpPr>
        <p:grpSpPr>
          <a:xfrm>
            <a:off x="173550" y="2329182"/>
            <a:ext cx="4351573" cy="430887"/>
            <a:chOff x="197999" y="1789835"/>
            <a:chExt cx="4351573" cy="430887"/>
          </a:xfrm>
        </p:grpSpPr>
        <p:sp>
          <p:nvSpPr>
            <p:cNvPr id="60" name="Rettangolo 24">
              <a:extLst>
                <a:ext uri="{FF2B5EF4-FFF2-40B4-BE49-F238E27FC236}">
                  <a16:creationId xmlns:a16="http://schemas.microsoft.com/office/drawing/2014/main" id="{18DEFF56-1BD0-3648-85F0-22B6489EB6AB}"/>
                </a:ext>
              </a:extLst>
            </p:cNvPr>
            <p:cNvSpPr/>
            <p:nvPr/>
          </p:nvSpPr>
          <p:spPr>
            <a:xfrm>
              <a:off x="197999" y="1789835"/>
              <a:ext cx="2290435" cy="430887"/>
            </a:xfrm>
            <a:prstGeom prst="rect">
              <a:avLst/>
            </a:prstGeom>
          </p:spPr>
          <p:txBody>
            <a:bodyPr wrap="none">
              <a:spAutoFit/>
            </a:bodyPr>
            <a:lstStyle/>
            <a:p>
              <a:r>
                <a:rPr lang="en-CA" sz="2200">
                  <a:solidFill>
                    <a:schemeClr val="bg1"/>
                  </a:solidFill>
                  <a:latin typeface="Garamond" panose="02020404030301010803" pitchFamily="18" charset="0"/>
                </a:rPr>
                <a:t>NN approximation</a:t>
              </a:r>
              <a:endParaRPr lang="en-CA" sz="2200">
                <a:solidFill>
                  <a:schemeClr val="bg1"/>
                </a:solidFill>
              </a:endParaRPr>
            </a:p>
          </p:txBody>
        </p:sp>
        <p:pic>
          <p:nvPicPr>
            <p:cNvPr id="61" name="Immagine 6">
              <a:extLst>
                <a:ext uri="{FF2B5EF4-FFF2-40B4-BE49-F238E27FC236}">
                  <a16:creationId xmlns:a16="http://schemas.microsoft.com/office/drawing/2014/main" id="{2404408D-0439-1E44-9129-B25BE3D75D6C}"/>
                </a:ext>
              </a:extLst>
            </p:cNvPr>
            <p:cNvPicPr>
              <a:picLocks noChangeAspect="1"/>
            </p:cNvPicPr>
            <p:nvPr/>
          </p:nvPicPr>
          <p:blipFill>
            <a:blip r:embed="rId8"/>
            <a:stretch>
              <a:fillRect/>
            </a:stretch>
          </p:blipFill>
          <p:spPr>
            <a:xfrm>
              <a:off x="2880951" y="1865086"/>
              <a:ext cx="1668621" cy="280383"/>
            </a:xfrm>
            <a:prstGeom prst="rect">
              <a:avLst/>
            </a:prstGeom>
          </p:spPr>
        </p:pic>
      </p:grpSp>
      <p:grpSp>
        <p:nvGrpSpPr>
          <p:cNvPr id="62" name="Gruppo 21">
            <a:extLst>
              <a:ext uri="{FF2B5EF4-FFF2-40B4-BE49-F238E27FC236}">
                <a16:creationId xmlns:a16="http://schemas.microsoft.com/office/drawing/2014/main" id="{D08C5968-2526-5040-B7C4-E531015F726C}"/>
              </a:ext>
            </a:extLst>
          </p:cNvPr>
          <p:cNvGrpSpPr/>
          <p:nvPr/>
        </p:nvGrpSpPr>
        <p:grpSpPr>
          <a:xfrm>
            <a:off x="6242509" y="2381706"/>
            <a:ext cx="3545949" cy="325834"/>
            <a:chOff x="6266958" y="1842359"/>
            <a:chExt cx="3545949" cy="325834"/>
          </a:xfrm>
        </p:grpSpPr>
        <p:pic>
          <p:nvPicPr>
            <p:cNvPr id="64" name="Immagine 10">
              <a:extLst>
                <a:ext uri="{FF2B5EF4-FFF2-40B4-BE49-F238E27FC236}">
                  <a16:creationId xmlns:a16="http://schemas.microsoft.com/office/drawing/2014/main" id="{2C97488F-D0F4-F14E-A6BF-B5C9F557EC09}"/>
                </a:ext>
              </a:extLst>
            </p:cNvPr>
            <p:cNvPicPr>
              <a:picLocks noChangeAspect="1"/>
            </p:cNvPicPr>
            <p:nvPr/>
          </p:nvPicPr>
          <p:blipFill>
            <a:blip r:embed="rId9"/>
            <a:stretch>
              <a:fillRect/>
            </a:stretch>
          </p:blipFill>
          <p:spPr>
            <a:xfrm>
              <a:off x="6266958" y="1842359"/>
              <a:ext cx="2947320" cy="325834"/>
            </a:xfrm>
            <a:prstGeom prst="rect">
              <a:avLst/>
            </a:prstGeom>
          </p:spPr>
        </p:pic>
        <p:pic>
          <p:nvPicPr>
            <p:cNvPr id="65" name="Immagine 17">
              <a:extLst>
                <a:ext uri="{FF2B5EF4-FFF2-40B4-BE49-F238E27FC236}">
                  <a16:creationId xmlns:a16="http://schemas.microsoft.com/office/drawing/2014/main" id="{BE4AA82C-649F-384D-964A-4D1A32B3B5E1}"/>
                </a:ext>
              </a:extLst>
            </p:cNvPr>
            <p:cNvPicPr>
              <a:picLocks noChangeAspect="1"/>
            </p:cNvPicPr>
            <p:nvPr/>
          </p:nvPicPr>
          <p:blipFill>
            <a:blip r:embed="rId10"/>
            <a:stretch>
              <a:fillRect/>
            </a:stretch>
          </p:blipFill>
          <p:spPr>
            <a:xfrm>
              <a:off x="9502732" y="1879529"/>
              <a:ext cx="310175" cy="251493"/>
            </a:xfrm>
            <a:prstGeom prst="rect">
              <a:avLst/>
            </a:prstGeom>
          </p:spPr>
        </p:pic>
      </p:grpSp>
      <p:grpSp>
        <p:nvGrpSpPr>
          <p:cNvPr id="66" name="Gruppo 25">
            <a:extLst>
              <a:ext uri="{FF2B5EF4-FFF2-40B4-BE49-F238E27FC236}">
                <a16:creationId xmlns:a16="http://schemas.microsoft.com/office/drawing/2014/main" id="{2E9AD599-B2E1-2741-8311-938F7847346D}"/>
              </a:ext>
            </a:extLst>
          </p:cNvPr>
          <p:cNvGrpSpPr/>
          <p:nvPr/>
        </p:nvGrpSpPr>
        <p:grpSpPr>
          <a:xfrm>
            <a:off x="157176" y="3088393"/>
            <a:ext cx="7015601" cy="760886"/>
            <a:chOff x="197999" y="2490617"/>
            <a:chExt cx="7015601" cy="760886"/>
          </a:xfrm>
        </p:grpSpPr>
        <p:sp>
          <p:nvSpPr>
            <p:cNvPr id="67" name="Rettangolo 32">
              <a:extLst>
                <a:ext uri="{FF2B5EF4-FFF2-40B4-BE49-F238E27FC236}">
                  <a16:creationId xmlns:a16="http://schemas.microsoft.com/office/drawing/2014/main" id="{1FD386DE-2921-504F-83F4-CB34DF13CCC6}"/>
                </a:ext>
              </a:extLst>
            </p:cNvPr>
            <p:cNvSpPr/>
            <p:nvPr/>
          </p:nvSpPr>
          <p:spPr>
            <a:xfrm>
              <a:off x="197999" y="2645982"/>
              <a:ext cx="1758815" cy="430887"/>
            </a:xfrm>
            <a:prstGeom prst="rect">
              <a:avLst/>
            </a:prstGeom>
          </p:spPr>
          <p:txBody>
            <a:bodyPr wrap="none">
              <a:spAutoFit/>
            </a:bodyPr>
            <a:lstStyle/>
            <a:p>
              <a:r>
                <a:rPr lang="en-CA" sz="2200">
                  <a:solidFill>
                    <a:schemeClr val="bg1"/>
                  </a:solidFill>
                  <a:latin typeface="Garamond" panose="02020404030301010803" pitchFamily="18" charset="0"/>
                </a:rPr>
                <a:t>Loss Function</a:t>
              </a:r>
              <a:endParaRPr lang="en-CA" sz="2200">
                <a:solidFill>
                  <a:schemeClr val="bg1"/>
                </a:solidFill>
              </a:endParaRPr>
            </a:p>
          </p:txBody>
        </p:sp>
        <p:pic>
          <p:nvPicPr>
            <p:cNvPr id="68" name="Immagine 22">
              <a:extLst>
                <a:ext uri="{FF2B5EF4-FFF2-40B4-BE49-F238E27FC236}">
                  <a16:creationId xmlns:a16="http://schemas.microsoft.com/office/drawing/2014/main" id="{BB1B0870-4D1A-314E-8A70-37FC2DED123E}"/>
                </a:ext>
              </a:extLst>
            </p:cNvPr>
            <p:cNvPicPr>
              <a:picLocks noChangeAspect="1"/>
            </p:cNvPicPr>
            <p:nvPr/>
          </p:nvPicPr>
          <p:blipFill>
            <a:blip r:embed="rId11"/>
            <a:stretch>
              <a:fillRect/>
            </a:stretch>
          </p:blipFill>
          <p:spPr>
            <a:xfrm>
              <a:off x="2488434" y="2490617"/>
              <a:ext cx="4725166" cy="760886"/>
            </a:xfrm>
            <a:prstGeom prst="rect">
              <a:avLst/>
            </a:prstGeom>
          </p:spPr>
        </p:pic>
      </p:grpSp>
      <p:grpSp>
        <p:nvGrpSpPr>
          <p:cNvPr id="69" name="Gruppo 29">
            <a:extLst>
              <a:ext uri="{FF2B5EF4-FFF2-40B4-BE49-F238E27FC236}">
                <a16:creationId xmlns:a16="http://schemas.microsoft.com/office/drawing/2014/main" id="{EF2E04E0-8B0F-3541-A1F2-380BC5F84376}"/>
              </a:ext>
            </a:extLst>
          </p:cNvPr>
          <p:cNvGrpSpPr/>
          <p:nvPr/>
        </p:nvGrpSpPr>
        <p:grpSpPr>
          <a:xfrm>
            <a:off x="7385359" y="3179448"/>
            <a:ext cx="4417005" cy="591393"/>
            <a:chOff x="7426182" y="2642632"/>
            <a:chExt cx="4417005" cy="591393"/>
          </a:xfrm>
        </p:grpSpPr>
        <p:sp>
          <p:nvSpPr>
            <p:cNvPr id="73" name="Rettangolo 35">
              <a:extLst>
                <a:ext uri="{FF2B5EF4-FFF2-40B4-BE49-F238E27FC236}">
                  <a16:creationId xmlns:a16="http://schemas.microsoft.com/office/drawing/2014/main" id="{49CCA08B-D37F-294F-A0ED-2A9727658E45}"/>
                </a:ext>
              </a:extLst>
            </p:cNvPr>
            <p:cNvSpPr/>
            <p:nvPr/>
          </p:nvSpPr>
          <p:spPr>
            <a:xfrm>
              <a:off x="7426182" y="2642632"/>
              <a:ext cx="1165704" cy="323165"/>
            </a:xfrm>
            <a:prstGeom prst="rect">
              <a:avLst/>
            </a:prstGeom>
          </p:spPr>
          <p:txBody>
            <a:bodyPr wrap="none">
              <a:spAutoFit/>
            </a:bodyPr>
            <a:lstStyle/>
            <a:p>
              <a:r>
                <a:rPr lang="en-CA" sz="1500">
                  <a:solidFill>
                    <a:schemeClr val="bg1"/>
                  </a:solidFill>
                  <a:latin typeface="Garamond" panose="02020404030301010803" pitchFamily="18" charset="0"/>
                </a:rPr>
                <a:t>minimization</a:t>
              </a:r>
              <a:endParaRPr lang="en-CA" sz="1500">
                <a:solidFill>
                  <a:schemeClr val="bg1"/>
                </a:solidFill>
              </a:endParaRPr>
            </a:p>
          </p:txBody>
        </p:sp>
        <p:pic>
          <p:nvPicPr>
            <p:cNvPr id="71" name="Immagine 26">
              <a:extLst>
                <a:ext uri="{FF2B5EF4-FFF2-40B4-BE49-F238E27FC236}">
                  <a16:creationId xmlns:a16="http://schemas.microsoft.com/office/drawing/2014/main" id="{9C96BF08-B460-D445-83FF-5A489DF38F56}"/>
                </a:ext>
              </a:extLst>
            </p:cNvPr>
            <p:cNvPicPr>
              <a:picLocks noChangeAspect="1"/>
            </p:cNvPicPr>
            <p:nvPr/>
          </p:nvPicPr>
          <p:blipFill>
            <a:blip r:embed="rId12"/>
            <a:stretch>
              <a:fillRect/>
            </a:stretch>
          </p:blipFill>
          <p:spPr>
            <a:xfrm>
              <a:off x="8988485" y="2683117"/>
              <a:ext cx="2854702" cy="550908"/>
            </a:xfrm>
            <a:prstGeom prst="rect">
              <a:avLst/>
            </a:prstGeom>
          </p:spPr>
        </p:pic>
      </p:grpSp>
      <p:grpSp>
        <p:nvGrpSpPr>
          <p:cNvPr id="74" name="Gruppo 28">
            <a:extLst>
              <a:ext uri="{FF2B5EF4-FFF2-40B4-BE49-F238E27FC236}">
                <a16:creationId xmlns:a16="http://schemas.microsoft.com/office/drawing/2014/main" id="{36944AEB-8805-D24B-A39B-B1515016BBFF}"/>
              </a:ext>
            </a:extLst>
          </p:cNvPr>
          <p:cNvGrpSpPr/>
          <p:nvPr/>
        </p:nvGrpSpPr>
        <p:grpSpPr>
          <a:xfrm>
            <a:off x="157176" y="4210650"/>
            <a:ext cx="10038388" cy="759350"/>
            <a:chOff x="169536" y="3660797"/>
            <a:chExt cx="10038388" cy="759350"/>
          </a:xfrm>
        </p:grpSpPr>
        <p:pic>
          <p:nvPicPr>
            <p:cNvPr id="75" name="Immagine 27">
              <a:extLst>
                <a:ext uri="{FF2B5EF4-FFF2-40B4-BE49-F238E27FC236}">
                  <a16:creationId xmlns:a16="http://schemas.microsoft.com/office/drawing/2014/main" id="{BFCB4DD7-BEAA-CC4D-A948-BE54DC302169}"/>
                </a:ext>
              </a:extLst>
            </p:cNvPr>
            <p:cNvPicPr>
              <a:picLocks noChangeAspect="1"/>
            </p:cNvPicPr>
            <p:nvPr/>
          </p:nvPicPr>
          <p:blipFill>
            <a:blip r:embed="rId13"/>
            <a:stretch>
              <a:fillRect/>
            </a:stretch>
          </p:blipFill>
          <p:spPr>
            <a:xfrm>
              <a:off x="3431204" y="3660797"/>
              <a:ext cx="6776720" cy="759350"/>
            </a:xfrm>
            <a:prstGeom prst="rect">
              <a:avLst/>
            </a:prstGeom>
          </p:spPr>
        </p:pic>
        <p:sp>
          <p:nvSpPr>
            <p:cNvPr id="76" name="Rettangolo 40">
              <a:extLst>
                <a:ext uri="{FF2B5EF4-FFF2-40B4-BE49-F238E27FC236}">
                  <a16:creationId xmlns:a16="http://schemas.microsoft.com/office/drawing/2014/main" id="{57A0F591-A153-3E49-B438-E37252DEA641}"/>
                </a:ext>
              </a:extLst>
            </p:cNvPr>
            <p:cNvSpPr/>
            <p:nvPr/>
          </p:nvSpPr>
          <p:spPr>
            <a:xfrm>
              <a:off x="169536" y="3790653"/>
              <a:ext cx="3018775" cy="430887"/>
            </a:xfrm>
            <a:prstGeom prst="rect">
              <a:avLst/>
            </a:prstGeom>
          </p:spPr>
          <p:txBody>
            <a:bodyPr wrap="none">
              <a:spAutoFit/>
            </a:bodyPr>
            <a:lstStyle/>
            <a:p>
              <a:r>
                <a:rPr lang="en-CA" sz="2200">
                  <a:solidFill>
                    <a:schemeClr val="bg1"/>
                  </a:solidFill>
                  <a:latin typeface="Garamond" panose="02020404030301010803" pitchFamily="18" charset="0"/>
                </a:rPr>
                <a:t>Handling initial condition</a:t>
              </a:r>
              <a:endParaRPr lang="en-CA" sz="2200">
                <a:solidFill>
                  <a:schemeClr val="bg1"/>
                </a:solidFill>
              </a:endParaRPr>
            </a:p>
          </p:txBody>
        </p:sp>
      </p:grpSp>
      <p:grpSp>
        <p:nvGrpSpPr>
          <p:cNvPr id="77" name="Gruppo 36">
            <a:extLst>
              <a:ext uri="{FF2B5EF4-FFF2-40B4-BE49-F238E27FC236}">
                <a16:creationId xmlns:a16="http://schemas.microsoft.com/office/drawing/2014/main" id="{DF6F8C6D-294E-F242-8611-63AB008F9DEA}"/>
              </a:ext>
            </a:extLst>
          </p:cNvPr>
          <p:cNvGrpSpPr/>
          <p:nvPr/>
        </p:nvGrpSpPr>
        <p:grpSpPr>
          <a:xfrm>
            <a:off x="185639" y="5403967"/>
            <a:ext cx="4737552" cy="430887"/>
            <a:chOff x="197999" y="5352251"/>
            <a:chExt cx="4737552" cy="430887"/>
          </a:xfrm>
        </p:grpSpPr>
        <p:pic>
          <p:nvPicPr>
            <p:cNvPr id="78" name="Immagine 31">
              <a:extLst>
                <a:ext uri="{FF2B5EF4-FFF2-40B4-BE49-F238E27FC236}">
                  <a16:creationId xmlns:a16="http://schemas.microsoft.com/office/drawing/2014/main" id="{228109E0-5207-5848-962B-30F9F87842AA}"/>
                </a:ext>
              </a:extLst>
            </p:cNvPr>
            <p:cNvPicPr>
              <a:picLocks noChangeAspect="1"/>
            </p:cNvPicPr>
            <p:nvPr/>
          </p:nvPicPr>
          <p:blipFill>
            <a:blip r:embed="rId14"/>
            <a:stretch>
              <a:fillRect/>
            </a:stretch>
          </p:blipFill>
          <p:spPr>
            <a:xfrm>
              <a:off x="2320118" y="5412453"/>
              <a:ext cx="2615433" cy="306379"/>
            </a:xfrm>
            <a:prstGeom prst="rect">
              <a:avLst/>
            </a:prstGeom>
          </p:spPr>
        </p:pic>
        <p:sp>
          <p:nvSpPr>
            <p:cNvPr id="79" name="Rettangolo 45">
              <a:extLst>
                <a:ext uri="{FF2B5EF4-FFF2-40B4-BE49-F238E27FC236}">
                  <a16:creationId xmlns:a16="http://schemas.microsoft.com/office/drawing/2014/main" id="{D459E64E-D2C5-F34B-B719-BBCB65748DEE}"/>
                </a:ext>
              </a:extLst>
            </p:cNvPr>
            <p:cNvSpPr/>
            <p:nvPr/>
          </p:nvSpPr>
          <p:spPr>
            <a:xfrm>
              <a:off x="197999" y="5352251"/>
              <a:ext cx="1915909" cy="430887"/>
            </a:xfrm>
            <a:prstGeom prst="rect">
              <a:avLst/>
            </a:prstGeom>
          </p:spPr>
          <p:txBody>
            <a:bodyPr wrap="none">
              <a:spAutoFit/>
            </a:bodyPr>
            <a:lstStyle/>
            <a:p>
              <a:r>
                <a:rPr lang="en-CA" sz="2200" u="sng">
                  <a:solidFill>
                    <a:schemeClr val="bg1"/>
                  </a:solidFill>
                  <a:latin typeface="Garamond" panose="02020404030301010803" pitchFamily="18" charset="0"/>
                </a:rPr>
                <a:t>More efficiently</a:t>
              </a:r>
              <a:endParaRPr lang="en-CA" sz="2200" u="sng">
                <a:solidFill>
                  <a:schemeClr val="bg1"/>
                </a:solidFill>
              </a:endParaRPr>
            </a:p>
          </p:txBody>
        </p:sp>
      </p:grpSp>
      <p:pic>
        <p:nvPicPr>
          <p:cNvPr id="82" name="Immagine 33">
            <a:extLst>
              <a:ext uri="{FF2B5EF4-FFF2-40B4-BE49-F238E27FC236}">
                <a16:creationId xmlns:a16="http://schemas.microsoft.com/office/drawing/2014/main" id="{0B8E7E41-67FC-7E42-8D22-874A54A444FA}"/>
              </a:ext>
            </a:extLst>
          </p:cNvPr>
          <p:cNvPicPr>
            <a:picLocks noChangeAspect="1"/>
          </p:cNvPicPr>
          <p:nvPr/>
        </p:nvPicPr>
        <p:blipFill>
          <a:blip r:embed="rId15"/>
          <a:stretch>
            <a:fillRect/>
          </a:stretch>
        </p:blipFill>
        <p:spPr>
          <a:xfrm>
            <a:off x="6503660" y="5187204"/>
            <a:ext cx="4554556" cy="860305"/>
          </a:xfrm>
          <a:prstGeom prst="rect">
            <a:avLst/>
          </a:prstGeom>
        </p:spPr>
      </p:pic>
      <p:cxnSp>
        <p:nvCxnSpPr>
          <p:cNvPr id="3" name="Straight Arrow Connector 2">
            <a:extLst>
              <a:ext uri="{FF2B5EF4-FFF2-40B4-BE49-F238E27FC236}">
                <a16:creationId xmlns:a16="http://schemas.microsoft.com/office/drawing/2014/main" id="{55154579-A061-A040-9F7A-F4D747923D85}"/>
              </a:ext>
            </a:extLst>
          </p:cNvPr>
          <p:cNvCxnSpPr>
            <a:cxnSpLocks/>
          </p:cNvCxnSpPr>
          <p:nvPr/>
        </p:nvCxnSpPr>
        <p:spPr>
          <a:xfrm flipV="1">
            <a:off x="4938887" y="2553316"/>
            <a:ext cx="978934" cy="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DF6CA6D-0B64-974F-8896-98153C7425BF}"/>
              </a:ext>
            </a:extLst>
          </p:cNvPr>
          <p:cNvCxnSpPr>
            <a:cxnSpLocks/>
          </p:cNvCxnSpPr>
          <p:nvPr/>
        </p:nvCxnSpPr>
        <p:spPr>
          <a:xfrm flipV="1">
            <a:off x="7541173" y="3530279"/>
            <a:ext cx="854075" cy="1591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54982B-05AA-B14C-BA6C-BD695DE78913}"/>
              </a:ext>
            </a:extLst>
          </p:cNvPr>
          <p:cNvCxnSpPr>
            <a:cxnSpLocks/>
          </p:cNvCxnSpPr>
          <p:nvPr/>
        </p:nvCxnSpPr>
        <p:spPr>
          <a:xfrm flipV="1">
            <a:off x="5261303" y="5605295"/>
            <a:ext cx="854075" cy="1591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9D31C33-2F3B-F141-9080-D6BCD20A2208}"/>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VALERIO</a:t>
            </a:r>
          </a:p>
        </p:txBody>
      </p:sp>
    </p:spTree>
    <p:extLst>
      <p:ext uri="{BB962C8B-B14F-4D97-AF65-F5344CB8AC3E}">
        <p14:creationId xmlns:p14="http://schemas.microsoft.com/office/powerpoint/2010/main" val="9009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dissolv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dissolv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dissolv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dissolve">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dissolve">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dissolve">
                                      <p:cBhvr>
                                        <p:cTn id="3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FB783-E8DF-C44B-AF1F-DEA04ABF3117}"/>
              </a:ext>
            </a:extLst>
          </p:cNvPr>
          <p:cNvSpPr>
            <a:spLocks noGrp="1"/>
          </p:cNvSpPr>
          <p:nvPr>
            <p:ph type="title"/>
          </p:nvPr>
        </p:nvSpPr>
        <p:spPr>
          <a:xfrm>
            <a:off x="560878" y="442501"/>
            <a:ext cx="8596668" cy="1320800"/>
          </a:xfrm>
        </p:spPr>
        <p:txBody>
          <a:bodyPr/>
          <a:lstStyle/>
          <a:p>
            <a:r>
              <a:rPr lang="it-IT">
                <a:solidFill>
                  <a:schemeClr val="bg1"/>
                </a:solidFill>
              </a:rPr>
              <a:t>The PINN </a:t>
            </a:r>
            <a:r>
              <a:rPr lang="it-IT" err="1">
                <a:solidFill>
                  <a:schemeClr val="bg1"/>
                </a:solidFill>
              </a:rPr>
              <a:t>architecture</a:t>
            </a:r>
            <a:r>
              <a:rPr lang="it-IT">
                <a:solidFill>
                  <a:schemeClr val="bg1"/>
                </a:solidFill>
              </a:rPr>
              <a:t> in </a:t>
            </a:r>
            <a:r>
              <a:rPr lang="it-IT" err="1">
                <a:solidFill>
                  <a:schemeClr val="bg1"/>
                </a:solidFill>
              </a:rPr>
              <a:t>detail</a:t>
            </a:r>
            <a:endParaRPr lang="it-IT">
              <a:solidFill>
                <a:schemeClr val="bg1"/>
              </a:solidFill>
            </a:endParaRPr>
          </a:p>
        </p:txBody>
      </p:sp>
      <p:pic>
        <p:nvPicPr>
          <p:cNvPr id="4" name="Picture 2" descr="Machine Learning Journal Club (MLJC) – Medium">
            <a:extLst>
              <a:ext uri="{FF2B5EF4-FFF2-40B4-BE49-F238E27FC236}">
                <a16:creationId xmlns:a16="http://schemas.microsoft.com/office/drawing/2014/main" id="{6997A1AA-4BE8-014E-A779-A3436E943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7843" y="169566"/>
            <a:ext cx="770476" cy="7694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6D2C210-5BFE-7B47-805D-141202394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4530" y="5773119"/>
            <a:ext cx="940294" cy="94181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4401906-1E88-7443-A9F4-2E924F4AA993}"/>
              </a:ext>
            </a:extLst>
          </p:cNvPr>
          <p:cNvGrpSpPr/>
          <p:nvPr/>
        </p:nvGrpSpPr>
        <p:grpSpPr>
          <a:xfrm>
            <a:off x="6958632" y="3252959"/>
            <a:ext cx="3142141" cy="858637"/>
            <a:chOff x="344912" y="1595871"/>
            <a:chExt cx="5918368" cy="1522483"/>
          </a:xfrm>
        </p:grpSpPr>
        <p:grpSp>
          <p:nvGrpSpPr>
            <p:cNvPr id="6" name="Gruppo 4">
              <a:extLst>
                <a:ext uri="{FF2B5EF4-FFF2-40B4-BE49-F238E27FC236}">
                  <a16:creationId xmlns:a16="http://schemas.microsoft.com/office/drawing/2014/main" id="{CE45E6A0-BC00-2744-B44C-4EA4E057730F}"/>
                </a:ext>
              </a:extLst>
            </p:cNvPr>
            <p:cNvGrpSpPr/>
            <p:nvPr/>
          </p:nvGrpSpPr>
          <p:grpSpPr>
            <a:xfrm>
              <a:off x="3008081" y="1595871"/>
              <a:ext cx="3255199" cy="1515885"/>
              <a:chOff x="228137" y="1326731"/>
              <a:chExt cx="3255199" cy="1515885"/>
            </a:xfrm>
          </p:grpSpPr>
          <p:pic>
            <p:nvPicPr>
              <p:cNvPr id="7" name="Immagine 2">
                <a:extLst>
                  <a:ext uri="{FF2B5EF4-FFF2-40B4-BE49-F238E27FC236}">
                    <a16:creationId xmlns:a16="http://schemas.microsoft.com/office/drawing/2014/main" id="{3DB4DB45-A133-AA46-B90E-5FA8A9A5200F}"/>
                  </a:ext>
                </a:extLst>
              </p:cNvPr>
              <p:cNvPicPr>
                <a:picLocks noChangeAspect="1"/>
              </p:cNvPicPr>
              <p:nvPr/>
            </p:nvPicPr>
            <p:blipFill>
              <a:blip r:embed="rId5"/>
              <a:stretch>
                <a:fillRect/>
              </a:stretch>
            </p:blipFill>
            <p:spPr>
              <a:xfrm>
                <a:off x="1347156" y="1326731"/>
                <a:ext cx="880469" cy="880468"/>
              </a:xfrm>
              <a:prstGeom prst="rect">
                <a:avLst/>
              </a:prstGeom>
            </p:spPr>
          </p:pic>
          <p:sp>
            <p:nvSpPr>
              <p:cNvPr id="8" name="Rettangolo 3">
                <a:extLst>
                  <a:ext uri="{FF2B5EF4-FFF2-40B4-BE49-F238E27FC236}">
                    <a16:creationId xmlns:a16="http://schemas.microsoft.com/office/drawing/2014/main" id="{4A05D16D-B1C8-EF42-BFC8-EC8D681F02F4}"/>
                  </a:ext>
                </a:extLst>
              </p:cNvPr>
              <p:cNvSpPr/>
              <p:nvPr/>
            </p:nvSpPr>
            <p:spPr>
              <a:xfrm>
                <a:off x="228137" y="2296885"/>
                <a:ext cx="3255199" cy="545731"/>
              </a:xfrm>
              <a:prstGeom prst="rect">
                <a:avLst/>
              </a:prstGeom>
            </p:spPr>
            <p:txBody>
              <a:bodyPr wrap="none">
                <a:spAutoFit/>
              </a:bodyPr>
              <a:lstStyle/>
              <a:p>
                <a:r>
                  <a:rPr lang="it-IT" sz="1400" b="1" err="1">
                    <a:solidFill>
                      <a:srgbClr val="0A0A0A"/>
                    </a:solidFill>
                    <a:latin typeface="Lato"/>
                  </a:rPr>
                  <a:t>ModelingToolkit.jl</a:t>
                </a:r>
                <a:endParaRPr lang="en-CA" sz="1400"/>
              </a:p>
            </p:txBody>
          </p:sp>
        </p:grpSp>
        <p:grpSp>
          <p:nvGrpSpPr>
            <p:cNvPr id="9" name="Gruppo 19">
              <a:extLst>
                <a:ext uri="{FF2B5EF4-FFF2-40B4-BE49-F238E27FC236}">
                  <a16:creationId xmlns:a16="http://schemas.microsoft.com/office/drawing/2014/main" id="{30B92D70-175B-8B4F-A53B-446110134A09}"/>
                </a:ext>
              </a:extLst>
            </p:cNvPr>
            <p:cNvGrpSpPr/>
            <p:nvPr/>
          </p:nvGrpSpPr>
          <p:grpSpPr>
            <a:xfrm>
              <a:off x="344912" y="1595871"/>
              <a:ext cx="2003757" cy="1522483"/>
              <a:chOff x="159792" y="1326731"/>
              <a:chExt cx="2003757" cy="1522483"/>
            </a:xfrm>
          </p:grpSpPr>
          <p:pic>
            <p:nvPicPr>
              <p:cNvPr id="10" name="Immagine 20">
                <a:extLst>
                  <a:ext uri="{FF2B5EF4-FFF2-40B4-BE49-F238E27FC236}">
                    <a16:creationId xmlns:a16="http://schemas.microsoft.com/office/drawing/2014/main" id="{F4AD6B2B-1961-0346-B2BC-908D6283B2A6}"/>
                  </a:ext>
                </a:extLst>
              </p:cNvPr>
              <p:cNvPicPr>
                <a:picLocks noChangeAspect="1"/>
              </p:cNvPicPr>
              <p:nvPr/>
            </p:nvPicPr>
            <p:blipFill>
              <a:blip r:embed="rId5"/>
              <a:stretch>
                <a:fillRect/>
              </a:stretch>
            </p:blipFill>
            <p:spPr>
              <a:xfrm>
                <a:off x="693652" y="1326731"/>
                <a:ext cx="880468" cy="880469"/>
              </a:xfrm>
              <a:prstGeom prst="rect">
                <a:avLst/>
              </a:prstGeom>
            </p:spPr>
          </p:pic>
          <p:sp>
            <p:nvSpPr>
              <p:cNvPr id="11" name="Rettangolo 21">
                <a:extLst>
                  <a:ext uri="{FF2B5EF4-FFF2-40B4-BE49-F238E27FC236}">
                    <a16:creationId xmlns:a16="http://schemas.microsoft.com/office/drawing/2014/main" id="{B65BDE68-B029-0D41-AA2D-038D3F542E4D}"/>
                  </a:ext>
                </a:extLst>
              </p:cNvPr>
              <p:cNvSpPr/>
              <p:nvPr/>
            </p:nvSpPr>
            <p:spPr>
              <a:xfrm>
                <a:off x="159792" y="2296884"/>
                <a:ext cx="2003757" cy="552330"/>
              </a:xfrm>
              <a:prstGeom prst="rect">
                <a:avLst/>
              </a:prstGeom>
            </p:spPr>
            <p:txBody>
              <a:bodyPr wrap="none">
                <a:spAutoFit/>
              </a:bodyPr>
              <a:lstStyle/>
              <a:p>
                <a:r>
                  <a:rPr lang="it-IT" sz="1400" b="1" err="1">
                    <a:solidFill>
                      <a:srgbClr val="0A0A0A"/>
                    </a:solidFill>
                    <a:latin typeface="Lato"/>
                  </a:rPr>
                  <a:t>NeuralPDE.jl</a:t>
                </a:r>
                <a:endParaRPr lang="en-CA" sz="1400"/>
              </a:p>
            </p:txBody>
          </p:sp>
        </p:grpSp>
        <p:pic>
          <p:nvPicPr>
            <p:cNvPr id="12" name="Immagine 10">
              <a:extLst>
                <a:ext uri="{FF2B5EF4-FFF2-40B4-BE49-F238E27FC236}">
                  <a16:creationId xmlns:a16="http://schemas.microsoft.com/office/drawing/2014/main" id="{BBEA8EA1-7DD8-4C4B-AC71-81DC878AE37B}"/>
                </a:ext>
              </a:extLst>
            </p:cNvPr>
            <p:cNvPicPr>
              <a:picLocks noChangeAspect="1"/>
            </p:cNvPicPr>
            <p:nvPr/>
          </p:nvPicPr>
          <p:blipFill>
            <a:blip r:embed="rId6"/>
            <a:stretch>
              <a:fillRect/>
            </a:stretch>
          </p:blipFill>
          <p:spPr>
            <a:xfrm>
              <a:off x="2545607" y="1737852"/>
              <a:ext cx="788254" cy="788254"/>
            </a:xfrm>
            <a:prstGeom prst="rect">
              <a:avLst/>
            </a:prstGeom>
          </p:spPr>
        </p:pic>
      </p:grpSp>
      <p:sp>
        <p:nvSpPr>
          <p:cNvPr id="16" name="CasellaDiTesto 23">
            <a:extLst>
              <a:ext uri="{FF2B5EF4-FFF2-40B4-BE49-F238E27FC236}">
                <a16:creationId xmlns:a16="http://schemas.microsoft.com/office/drawing/2014/main" id="{58BB5845-27D7-B748-800C-DDFC49C938E9}"/>
              </a:ext>
            </a:extLst>
          </p:cNvPr>
          <p:cNvSpPr txBox="1"/>
          <p:nvPr/>
        </p:nvSpPr>
        <p:spPr>
          <a:xfrm>
            <a:off x="648283" y="5905474"/>
            <a:ext cx="4869006" cy="338554"/>
          </a:xfrm>
          <a:prstGeom prst="rect">
            <a:avLst/>
          </a:prstGeom>
          <a:solidFill>
            <a:srgbClr val="FFC70A">
              <a:alpha val="63922"/>
            </a:srgbClr>
          </a:solidFill>
          <a:ln>
            <a:solidFill>
              <a:srgbClr val="62320F"/>
            </a:solidFill>
          </a:ln>
        </p:spPr>
        <p:txBody>
          <a:bodyPr wrap="square" rtlCol="0">
            <a:spAutoFit/>
          </a:bodyPr>
          <a:lstStyle/>
          <a:p>
            <a:pPr algn="ctr"/>
            <a:r>
              <a:rPr lang="it-IT" sz="1600" dirty="0">
                <a:solidFill>
                  <a:schemeClr val="bg1"/>
                </a:solidFill>
                <a:latin typeface="Garamond" charset="0"/>
                <a:ea typeface="Garamond" charset="0"/>
                <a:cs typeface="Garamond" charset="0"/>
              </a:rPr>
              <a:t>C. </a:t>
            </a:r>
            <a:r>
              <a:rPr lang="it-IT" sz="1600" dirty="0" err="1">
                <a:solidFill>
                  <a:schemeClr val="bg1"/>
                </a:solidFill>
                <a:latin typeface="Garamond" charset="0"/>
                <a:ea typeface="Garamond" charset="0"/>
                <a:cs typeface="Garamond" charset="0"/>
              </a:rPr>
              <a:t>Rackauckas</a:t>
            </a:r>
            <a:r>
              <a:rPr lang="it-IT" sz="1600" dirty="0">
                <a:solidFill>
                  <a:schemeClr val="bg1"/>
                </a:solidFill>
                <a:latin typeface="Garamond" charset="0"/>
                <a:ea typeface="Garamond" charset="0"/>
                <a:cs typeface="Garamond" charset="0"/>
              </a:rPr>
              <a:t> et al., </a:t>
            </a:r>
            <a:r>
              <a:rPr lang="it-IT" sz="1600" i="1" dirty="0">
                <a:solidFill>
                  <a:schemeClr val="bg1"/>
                </a:solidFill>
                <a:latin typeface="Garamond" charset="0"/>
                <a:ea typeface="Garamond" charset="0"/>
                <a:cs typeface="Garamond" charset="0"/>
              </a:rPr>
              <a:t>Journal of Open </a:t>
            </a:r>
            <a:r>
              <a:rPr lang="it-IT" sz="1600" i="1" dirty="0" err="1">
                <a:solidFill>
                  <a:schemeClr val="bg1"/>
                </a:solidFill>
                <a:latin typeface="Garamond" charset="0"/>
                <a:ea typeface="Garamond" charset="0"/>
                <a:cs typeface="Garamond" charset="0"/>
              </a:rPr>
              <a:t>Research</a:t>
            </a:r>
            <a:r>
              <a:rPr lang="it-IT" sz="1600" i="1" dirty="0">
                <a:solidFill>
                  <a:schemeClr val="bg1"/>
                </a:solidFill>
                <a:latin typeface="Garamond" charset="0"/>
                <a:ea typeface="Garamond" charset="0"/>
                <a:cs typeface="Garamond" charset="0"/>
              </a:rPr>
              <a:t> Software </a:t>
            </a:r>
            <a:r>
              <a:rPr lang="it-IT" sz="1600" dirty="0">
                <a:solidFill>
                  <a:schemeClr val="bg1"/>
                </a:solidFill>
                <a:latin typeface="Garamond" charset="0"/>
                <a:ea typeface="Garamond" charset="0"/>
                <a:cs typeface="Garamond" charset="0"/>
              </a:rPr>
              <a:t>(2017)</a:t>
            </a:r>
          </a:p>
        </p:txBody>
      </p:sp>
      <p:sp>
        <p:nvSpPr>
          <p:cNvPr id="17" name="CasellaDiTesto 24">
            <a:extLst>
              <a:ext uri="{FF2B5EF4-FFF2-40B4-BE49-F238E27FC236}">
                <a16:creationId xmlns:a16="http://schemas.microsoft.com/office/drawing/2014/main" id="{921AF8C3-2185-D348-B897-1F5D7ABEBA51}"/>
              </a:ext>
            </a:extLst>
          </p:cNvPr>
          <p:cNvSpPr txBox="1"/>
          <p:nvPr/>
        </p:nvSpPr>
        <p:spPr>
          <a:xfrm>
            <a:off x="648283" y="6379464"/>
            <a:ext cx="4430288" cy="338554"/>
          </a:xfrm>
          <a:prstGeom prst="rect">
            <a:avLst/>
          </a:prstGeom>
          <a:solidFill>
            <a:srgbClr val="FFDB74"/>
          </a:solidFill>
          <a:ln>
            <a:solidFill>
              <a:srgbClr val="62320F"/>
            </a:solidFill>
          </a:ln>
        </p:spPr>
        <p:txBody>
          <a:bodyPr wrap="square" rtlCol="0">
            <a:spAutoFit/>
          </a:bodyPr>
          <a:lstStyle/>
          <a:p>
            <a:pPr algn="ctr"/>
            <a:r>
              <a:rPr lang="it-IT" sz="1600" dirty="0">
                <a:solidFill>
                  <a:schemeClr val="bg1"/>
                </a:solidFill>
                <a:latin typeface="Garamond" charset="0"/>
                <a:ea typeface="Garamond" charset="0"/>
                <a:cs typeface="Garamond" charset="0"/>
              </a:rPr>
              <a:t>C. </a:t>
            </a:r>
            <a:r>
              <a:rPr lang="it-IT" sz="1600" dirty="0" err="1">
                <a:solidFill>
                  <a:schemeClr val="bg1"/>
                </a:solidFill>
                <a:latin typeface="Garamond" charset="0"/>
                <a:ea typeface="Garamond" charset="0"/>
                <a:cs typeface="Garamond" charset="0"/>
              </a:rPr>
              <a:t>Rackauckas</a:t>
            </a:r>
            <a:r>
              <a:rPr lang="it-IT" sz="1600" dirty="0">
                <a:solidFill>
                  <a:schemeClr val="bg1"/>
                </a:solidFill>
                <a:latin typeface="Garamond" charset="0"/>
                <a:ea typeface="Garamond" charset="0"/>
                <a:cs typeface="Garamond" charset="0"/>
              </a:rPr>
              <a:t> et al., </a:t>
            </a:r>
            <a:r>
              <a:rPr lang="it-IT" sz="1600" i="1" dirty="0">
                <a:solidFill>
                  <a:schemeClr val="bg1"/>
                </a:solidFill>
                <a:latin typeface="Garamond" charset="0"/>
                <a:ea typeface="Garamond" charset="0"/>
                <a:cs typeface="Garamond" charset="0"/>
              </a:rPr>
              <a:t>arXiv:2001.04385 </a:t>
            </a:r>
            <a:r>
              <a:rPr lang="it-IT" sz="1600" dirty="0">
                <a:solidFill>
                  <a:schemeClr val="bg1"/>
                </a:solidFill>
                <a:latin typeface="Garamond" charset="0"/>
                <a:ea typeface="Garamond" charset="0"/>
                <a:cs typeface="Garamond" charset="0"/>
              </a:rPr>
              <a:t>[</a:t>
            </a:r>
            <a:r>
              <a:rPr lang="it-IT" sz="1600" dirty="0" err="1">
                <a:solidFill>
                  <a:schemeClr val="bg1"/>
                </a:solidFill>
                <a:latin typeface="Garamond" charset="0"/>
                <a:ea typeface="Garamond" charset="0"/>
                <a:cs typeface="Garamond" charset="0"/>
              </a:rPr>
              <a:t>cs.LG</a:t>
            </a:r>
            <a:r>
              <a:rPr lang="it-IT" sz="1600" dirty="0">
                <a:solidFill>
                  <a:schemeClr val="bg1"/>
                </a:solidFill>
                <a:latin typeface="Garamond" charset="0"/>
                <a:ea typeface="Garamond" charset="0"/>
                <a:cs typeface="Garamond" charset="0"/>
              </a:rPr>
              <a:t>], (2020)</a:t>
            </a:r>
          </a:p>
        </p:txBody>
      </p:sp>
      <p:grpSp>
        <p:nvGrpSpPr>
          <p:cNvPr id="18" name="Gruppo 15">
            <a:extLst>
              <a:ext uri="{FF2B5EF4-FFF2-40B4-BE49-F238E27FC236}">
                <a16:creationId xmlns:a16="http://schemas.microsoft.com/office/drawing/2014/main" id="{517F7580-A1B7-4841-95C3-9E92B4F4422C}"/>
              </a:ext>
            </a:extLst>
          </p:cNvPr>
          <p:cNvGrpSpPr/>
          <p:nvPr/>
        </p:nvGrpSpPr>
        <p:grpSpPr>
          <a:xfrm>
            <a:off x="397959" y="1202264"/>
            <a:ext cx="6561641" cy="4499302"/>
            <a:chOff x="4858701" y="1003762"/>
            <a:chExt cx="7355595" cy="5425940"/>
          </a:xfrm>
        </p:grpSpPr>
        <p:grpSp>
          <p:nvGrpSpPr>
            <p:cNvPr id="19" name="Gruppo 12">
              <a:extLst>
                <a:ext uri="{FF2B5EF4-FFF2-40B4-BE49-F238E27FC236}">
                  <a16:creationId xmlns:a16="http://schemas.microsoft.com/office/drawing/2014/main" id="{8AE5F7DF-97C3-214B-A36B-C2C0024F0B5F}"/>
                </a:ext>
              </a:extLst>
            </p:cNvPr>
            <p:cNvGrpSpPr/>
            <p:nvPr/>
          </p:nvGrpSpPr>
          <p:grpSpPr>
            <a:xfrm>
              <a:off x="4858701" y="1003762"/>
              <a:ext cx="7355595" cy="5425940"/>
              <a:chOff x="4858701" y="1003762"/>
              <a:chExt cx="7355595" cy="5425940"/>
            </a:xfrm>
          </p:grpSpPr>
          <p:grpSp>
            <p:nvGrpSpPr>
              <p:cNvPr id="21" name="Gruppo 6">
                <a:extLst>
                  <a:ext uri="{FF2B5EF4-FFF2-40B4-BE49-F238E27FC236}">
                    <a16:creationId xmlns:a16="http://schemas.microsoft.com/office/drawing/2014/main" id="{D95AA6FA-F8CB-8F4C-AB26-23703B41B704}"/>
                  </a:ext>
                </a:extLst>
              </p:cNvPr>
              <p:cNvGrpSpPr/>
              <p:nvPr/>
            </p:nvGrpSpPr>
            <p:grpSpPr>
              <a:xfrm>
                <a:off x="4858701" y="1003762"/>
                <a:ext cx="7355595" cy="5425940"/>
                <a:chOff x="4858701" y="1003762"/>
                <a:chExt cx="7355595" cy="5425940"/>
              </a:xfrm>
            </p:grpSpPr>
            <p:pic>
              <p:nvPicPr>
                <p:cNvPr id="25" name="Immagine 1">
                  <a:extLst>
                    <a:ext uri="{FF2B5EF4-FFF2-40B4-BE49-F238E27FC236}">
                      <a16:creationId xmlns:a16="http://schemas.microsoft.com/office/drawing/2014/main" id="{9371EFB1-CB44-2B45-9A27-067E9A9F8154}"/>
                    </a:ext>
                  </a:extLst>
                </p:cNvPr>
                <p:cNvPicPr>
                  <a:picLocks noChangeAspect="1"/>
                </p:cNvPicPr>
                <p:nvPr/>
              </p:nvPicPr>
              <p:blipFill>
                <a:blip r:embed="rId7"/>
                <a:stretch>
                  <a:fillRect/>
                </a:stretch>
              </p:blipFill>
              <p:spPr>
                <a:xfrm>
                  <a:off x="4858701" y="1003762"/>
                  <a:ext cx="7355595" cy="5425940"/>
                </a:xfrm>
                <a:prstGeom prst="rect">
                  <a:avLst/>
                </a:prstGeom>
              </p:spPr>
            </p:pic>
            <p:sp>
              <p:nvSpPr>
                <p:cNvPr id="26" name="Rettangolo 5">
                  <a:extLst>
                    <a:ext uri="{FF2B5EF4-FFF2-40B4-BE49-F238E27FC236}">
                      <a16:creationId xmlns:a16="http://schemas.microsoft.com/office/drawing/2014/main" id="{1542D210-AB6C-7E4B-80A6-8DD3291ABAEF}"/>
                    </a:ext>
                  </a:extLst>
                </p:cNvPr>
                <p:cNvSpPr/>
                <p:nvPr/>
              </p:nvSpPr>
              <p:spPr>
                <a:xfrm>
                  <a:off x="6360606" y="3075824"/>
                  <a:ext cx="95460" cy="124576"/>
                </a:xfrm>
                <a:prstGeom prst="rect">
                  <a:avLst/>
                </a:prstGeom>
                <a:solidFill>
                  <a:srgbClr val="63C601"/>
                </a:solidFill>
                <a:ln>
                  <a:solidFill>
                    <a:srgbClr val="63C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ttangolo 26">
                  <a:extLst>
                    <a:ext uri="{FF2B5EF4-FFF2-40B4-BE49-F238E27FC236}">
                      <a16:creationId xmlns:a16="http://schemas.microsoft.com/office/drawing/2014/main" id="{5C01CFCC-99A9-FB4A-A404-12D43F392B7D}"/>
                    </a:ext>
                  </a:extLst>
                </p:cNvPr>
                <p:cNvSpPr/>
                <p:nvPr/>
              </p:nvSpPr>
              <p:spPr>
                <a:xfrm>
                  <a:off x="8633208" y="3120525"/>
                  <a:ext cx="45719" cy="79875"/>
                </a:xfrm>
                <a:prstGeom prst="rect">
                  <a:avLst/>
                </a:prstGeom>
                <a:solidFill>
                  <a:srgbClr val="63C601"/>
                </a:solidFill>
                <a:ln>
                  <a:solidFill>
                    <a:srgbClr val="63C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ttangolo 27">
                  <a:extLst>
                    <a:ext uri="{FF2B5EF4-FFF2-40B4-BE49-F238E27FC236}">
                      <a16:creationId xmlns:a16="http://schemas.microsoft.com/office/drawing/2014/main" id="{7A353DAD-34E1-624F-8800-48CC2298C549}"/>
                    </a:ext>
                  </a:extLst>
                </p:cNvPr>
                <p:cNvSpPr/>
                <p:nvPr/>
              </p:nvSpPr>
              <p:spPr>
                <a:xfrm>
                  <a:off x="11393155" y="4578036"/>
                  <a:ext cx="45719" cy="79875"/>
                </a:xfrm>
                <a:prstGeom prst="rect">
                  <a:avLst/>
                </a:prstGeom>
                <a:solidFill>
                  <a:srgbClr val="63C601"/>
                </a:solidFill>
                <a:ln>
                  <a:solidFill>
                    <a:srgbClr val="63C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2" name="CasellaDiTesto 9">
                <a:extLst>
                  <a:ext uri="{FF2B5EF4-FFF2-40B4-BE49-F238E27FC236}">
                    <a16:creationId xmlns:a16="http://schemas.microsoft.com/office/drawing/2014/main" id="{1A27D802-9B38-ED4C-86F5-DD4680873328}"/>
                  </a:ext>
                </a:extLst>
              </p:cNvPr>
              <p:cNvSpPr txBox="1"/>
              <p:nvPr/>
            </p:nvSpPr>
            <p:spPr>
              <a:xfrm>
                <a:off x="6276046" y="3017827"/>
                <a:ext cx="219359" cy="215444"/>
              </a:xfrm>
              <a:prstGeom prst="rect">
                <a:avLst/>
              </a:prstGeom>
              <a:noFill/>
            </p:spPr>
            <p:txBody>
              <a:bodyPr wrap="square" rtlCol="0">
                <a:spAutoFit/>
              </a:bodyPr>
              <a:lstStyle/>
              <a:p>
                <a:r>
                  <a:rPr lang="en-CA" sz="800"/>
                  <a:t>m</a:t>
                </a:r>
              </a:p>
            </p:txBody>
          </p:sp>
          <p:sp>
            <p:nvSpPr>
              <p:cNvPr id="23" name="CasellaDiTesto 30">
                <a:extLst>
                  <a:ext uri="{FF2B5EF4-FFF2-40B4-BE49-F238E27FC236}">
                    <a16:creationId xmlns:a16="http://schemas.microsoft.com/office/drawing/2014/main" id="{BAEA6376-E7CD-FD46-B87F-ECC854EA14B6}"/>
                  </a:ext>
                </a:extLst>
              </p:cNvPr>
              <p:cNvSpPr txBox="1"/>
              <p:nvPr/>
            </p:nvSpPr>
            <p:spPr>
              <a:xfrm>
                <a:off x="8536498" y="3052740"/>
                <a:ext cx="219359" cy="215444"/>
              </a:xfrm>
              <a:prstGeom prst="rect">
                <a:avLst/>
              </a:prstGeom>
              <a:noFill/>
            </p:spPr>
            <p:txBody>
              <a:bodyPr wrap="square" rtlCol="0">
                <a:spAutoFit/>
              </a:bodyPr>
              <a:lstStyle/>
              <a:p>
                <a:r>
                  <a:rPr lang="en-CA" sz="800"/>
                  <a:t>m</a:t>
                </a:r>
              </a:p>
            </p:txBody>
          </p:sp>
          <p:sp>
            <p:nvSpPr>
              <p:cNvPr id="24" name="CasellaDiTesto 31">
                <a:extLst>
                  <a:ext uri="{FF2B5EF4-FFF2-40B4-BE49-F238E27FC236}">
                    <a16:creationId xmlns:a16="http://schemas.microsoft.com/office/drawing/2014/main" id="{AC15D183-AC34-9448-8824-E58CAE059163}"/>
                  </a:ext>
                </a:extLst>
              </p:cNvPr>
              <p:cNvSpPr txBox="1"/>
              <p:nvPr/>
            </p:nvSpPr>
            <p:spPr>
              <a:xfrm>
                <a:off x="11296286" y="4485386"/>
                <a:ext cx="219359" cy="215444"/>
              </a:xfrm>
              <a:prstGeom prst="rect">
                <a:avLst/>
              </a:prstGeom>
              <a:noFill/>
            </p:spPr>
            <p:txBody>
              <a:bodyPr wrap="square" rtlCol="0">
                <a:spAutoFit/>
              </a:bodyPr>
              <a:lstStyle/>
              <a:p>
                <a:r>
                  <a:rPr lang="en-CA" sz="800"/>
                  <a:t>m</a:t>
                </a:r>
              </a:p>
            </p:txBody>
          </p:sp>
        </p:grpSp>
        <p:sp>
          <p:nvSpPr>
            <p:cNvPr id="20" name="CasellaDiTesto 13">
              <a:extLst>
                <a:ext uri="{FF2B5EF4-FFF2-40B4-BE49-F238E27FC236}">
                  <a16:creationId xmlns:a16="http://schemas.microsoft.com/office/drawing/2014/main" id="{1713384A-5511-F64A-818E-8C29EA024DD9}"/>
                </a:ext>
              </a:extLst>
            </p:cNvPr>
            <p:cNvSpPr txBox="1"/>
            <p:nvPr/>
          </p:nvSpPr>
          <p:spPr>
            <a:xfrm>
              <a:off x="8098972" y="1516083"/>
              <a:ext cx="368135" cy="230832"/>
            </a:xfrm>
            <a:prstGeom prst="rect">
              <a:avLst/>
            </a:prstGeom>
            <a:noFill/>
          </p:spPr>
          <p:txBody>
            <a:bodyPr wrap="square" rtlCol="0">
              <a:spAutoFit/>
            </a:bodyPr>
            <a:lstStyle/>
            <a:p>
              <a:r>
                <a:rPr lang="en-CA" sz="900" b="1"/>
                <a:t>^</a:t>
              </a:r>
            </a:p>
          </p:txBody>
        </p:sp>
      </p:grpSp>
      <p:grpSp>
        <p:nvGrpSpPr>
          <p:cNvPr id="13" name="Gruppo 14">
            <a:extLst>
              <a:ext uri="{FF2B5EF4-FFF2-40B4-BE49-F238E27FC236}">
                <a16:creationId xmlns:a16="http://schemas.microsoft.com/office/drawing/2014/main" id="{FC851E6E-06DD-F04A-85F9-3D61CEA64B00}"/>
              </a:ext>
            </a:extLst>
          </p:cNvPr>
          <p:cNvGrpSpPr/>
          <p:nvPr/>
        </p:nvGrpSpPr>
        <p:grpSpPr>
          <a:xfrm>
            <a:off x="6200158" y="1062273"/>
            <a:ext cx="3187201" cy="1055278"/>
            <a:chOff x="301898" y="3994003"/>
            <a:chExt cx="3774342" cy="1100418"/>
          </a:xfrm>
        </p:grpSpPr>
        <p:pic>
          <p:nvPicPr>
            <p:cNvPr id="14" name="Immagine 11">
              <a:extLst>
                <a:ext uri="{FF2B5EF4-FFF2-40B4-BE49-F238E27FC236}">
                  <a16:creationId xmlns:a16="http://schemas.microsoft.com/office/drawing/2014/main" id="{8DE1C9F2-2C93-344E-B416-9AD446268ADB}"/>
                </a:ext>
              </a:extLst>
            </p:cNvPr>
            <p:cNvPicPr>
              <a:picLocks noChangeAspect="1"/>
            </p:cNvPicPr>
            <p:nvPr/>
          </p:nvPicPr>
          <p:blipFill>
            <a:blip r:embed="rId8"/>
            <a:stretch>
              <a:fillRect/>
            </a:stretch>
          </p:blipFill>
          <p:spPr>
            <a:xfrm>
              <a:off x="517864" y="4592387"/>
              <a:ext cx="3558376" cy="502034"/>
            </a:xfrm>
            <a:prstGeom prst="rect">
              <a:avLst/>
            </a:prstGeom>
          </p:spPr>
        </p:pic>
        <p:sp>
          <p:nvSpPr>
            <p:cNvPr id="15" name="Rettangolo 28">
              <a:extLst>
                <a:ext uri="{FF2B5EF4-FFF2-40B4-BE49-F238E27FC236}">
                  <a16:creationId xmlns:a16="http://schemas.microsoft.com/office/drawing/2014/main" id="{301C96E8-16EA-B043-A7CB-06A47A25D1FC}"/>
                </a:ext>
              </a:extLst>
            </p:cNvPr>
            <p:cNvSpPr/>
            <p:nvPr/>
          </p:nvSpPr>
          <p:spPr>
            <a:xfrm>
              <a:off x="301898" y="3994003"/>
              <a:ext cx="2060179" cy="461665"/>
            </a:xfrm>
            <a:prstGeom prst="rect">
              <a:avLst/>
            </a:prstGeom>
          </p:spPr>
          <p:txBody>
            <a:bodyPr wrap="none">
              <a:spAutoFit/>
            </a:bodyPr>
            <a:lstStyle/>
            <a:p>
              <a:r>
                <a:rPr lang="en-CA" sz="2400" b="1">
                  <a:latin typeface="Garamond" panose="02020404030301010803" pitchFamily="18" charset="0"/>
                </a:rPr>
                <a:t>Loss Function</a:t>
              </a:r>
              <a:endParaRPr lang="en-CA" sz="2400"/>
            </a:p>
          </p:txBody>
        </p:sp>
      </p:grpSp>
      <p:sp>
        <p:nvSpPr>
          <p:cNvPr id="29" name="Rectangle 28">
            <a:extLst>
              <a:ext uri="{FF2B5EF4-FFF2-40B4-BE49-F238E27FC236}">
                <a16:creationId xmlns:a16="http://schemas.microsoft.com/office/drawing/2014/main" id="{94A16EF6-A88F-BF4D-AC87-EFC7CEC812D4}"/>
              </a:ext>
            </a:extLst>
          </p:cNvPr>
          <p:cNvSpPr/>
          <p:nvPr/>
        </p:nvSpPr>
        <p:spPr>
          <a:xfrm>
            <a:off x="-1654695" y="25400"/>
            <a:ext cx="1549831" cy="1470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ysClr val="windowText" lastClr="000000"/>
                </a:solidFill>
              </a:rPr>
              <a:t>VALERIO</a:t>
            </a:r>
          </a:p>
        </p:txBody>
      </p:sp>
    </p:spTree>
    <p:extLst>
      <p:ext uri="{BB962C8B-B14F-4D97-AF65-F5344CB8AC3E}">
        <p14:creationId xmlns:p14="http://schemas.microsoft.com/office/powerpoint/2010/main" val="2972341180"/>
      </p:ext>
    </p:extLst>
  </p:cSld>
  <p:clrMapOvr>
    <a:masterClrMapping/>
  </p:clrMapOvr>
</p:sld>
</file>

<file path=ppt/theme/theme1.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7d231b7-f34c-445a-838d-a9f7453a5096">
      <UserInfo>
        <DisplayName>Francesco Calisto</DisplayName>
        <AccountId>15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69DAC7FC748FE4A8BE6C83F89E8623D" ma:contentTypeVersion="10" ma:contentTypeDescription="Create a new document." ma:contentTypeScope="" ma:versionID="d13808f7093a6a5eb081ad4ac03b38cf">
  <xsd:schema xmlns:xsd="http://www.w3.org/2001/XMLSchema" xmlns:xs="http://www.w3.org/2001/XMLSchema" xmlns:p="http://schemas.microsoft.com/office/2006/metadata/properties" xmlns:ns2="e0e9edfc-2d23-4f96-b595-c6a2d2149218" xmlns:ns3="67d231b7-f34c-445a-838d-a9f7453a5096" targetNamespace="http://schemas.microsoft.com/office/2006/metadata/properties" ma:root="true" ma:fieldsID="ca711ec502bbc49dd8ac5a7c614e21e1" ns2:_="" ns3:_="">
    <xsd:import namespace="e0e9edfc-2d23-4f96-b595-c6a2d2149218"/>
    <xsd:import namespace="67d231b7-f34c-445a-838d-a9f7453a509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e9edfc-2d23-4f96-b595-c6a2d21492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d231b7-f34c-445a-838d-a9f7453a509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D0B138-E2A3-4EC3-8888-BA80B64C458A}">
  <ds:schemaRefs>
    <ds:schemaRef ds:uri="http://schemas.microsoft.com/sharepoint/v3/contenttype/forms"/>
  </ds:schemaRefs>
</ds:datastoreItem>
</file>

<file path=customXml/itemProps2.xml><?xml version="1.0" encoding="utf-8"?>
<ds:datastoreItem xmlns:ds="http://schemas.openxmlformats.org/officeDocument/2006/customXml" ds:itemID="{CEB46DE9-48D2-41B7-BBD8-7DFAB4CD1FD7}">
  <ds:schemaRefs>
    <ds:schemaRef ds:uri="http://purl.org/dc/elements/1.1/"/>
    <ds:schemaRef ds:uri="http://schemas.microsoft.com/office/2006/metadata/properties"/>
    <ds:schemaRef ds:uri="http://schemas.microsoft.com/office/2006/documentManagement/types"/>
    <ds:schemaRef ds:uri="e0e9edfc-2d23-4f96-b595-c6a2d2149218"/>
    <ds:schemaRef ds:uri="http://schemas.openxmlformats.org/package/2006/metadata/core-properties"/>
    <ds:schemaRef ds:uri="http://purl.org/dc/terms/"/>
    <ds:schemaRef ds:uri="http://purl.org/dc/dcmitype/"/>
    <ds:schemaRef ds:uri="http://schemas.microsoft.com/office/infopath/2007/PartnerControls"/>
    <ds:schemaRef ds:uri="67d231b7-f34c-445a-838d-a9f7453a5096"/>
    <ds:schemaRef ds:uri="http://www.w3.org/XML/1998/namespace"/>
  </ds:schemaRefs>
</ds:datastoreItem>
</file>

<file path=customXml/itemProps3.xml><?xml version="1.0" encoding="utf-8"?>
<ds:datastoreItem xmlns:ds="http://schemas.openxmlformats.org/officeDocument/2006/customXml" ds:itemID="{A99EBA14-EBC8-41CC-8CAB-5C84E0D0BB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e9edfc-2d23-4f96-b595-c6a2d2149218"/>
    <ds:schemaRef ds:uri="67d231b7-f34c-445a-838d-a9f7453a50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100</TotalTime>
  <Words>4272</Words>
  <Application>Microsoft Macintosh PowerPoint</Application>
  <PresentationFormat>Widescreen</PresentationFormat>
  <Paragraphs>320</Paragraphs>
  <Slides>21</Slides>
  <Notes>19</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21</vt:i4>
      </vt:variant>
    </vt:vector>
  </HeadingPairs>
  <TitlesOfParts>
    <vt:vector size="30" baseType="lpstr">
      <vt:lpstr>Arial</vt:lpstr>
      <vt:lpstr>Calibri</vt:lpstr>
      <vt:lpstr>Cambria Math</vt:lpstr>
      <vt:lpstr>Garamond</vt:lpstr>
      <vt:lpstr>Helvetica</vt:lpstr>
      <vt:lpstr>Lato</vt:lpstr>
      <vt:lpstr>Trebuchet MS</vt:lpstr>
      <vt:lpstr>Wingdings 3</vt:lpstr>
      <vt:lpstr>Facet</vt:lpstr>
      <vt:lpstr>Physics-Informed Machine Learning Simulator for  Wildfire Propagation</vt:lpstr>
      <vt:lpstr>Wildfires Spread and Real-Time Simulations</vt:lpstr>
      <vt:lpstr>Why Julia?</vt:lpstr>
      <vt:lpstr>Why Physics Informed Models?</vt:lpstr>
      <vt:lpstr>Why Physics Informed Models?</vt:lpstr>
      <vt:lpstr>The Level Set method and the level set equation</vt:lpstr>
      <vt:lpstr>Level Set Equation for fire simulation</vt:lpstr>
      <vt:lpstr>Solving ODEs with Neural Networks</vt:lpstr>
      <vt:lpstr>The PINN architecture in detail</vt:lpstr>
      <vt:lpstr>Implementation - «One Fire» Simulation </vt:lpstr>
      <vt:lpstr>«One Fire» Simulation - Metrics </vt:lpstr>
      <vt:lpstr>Presentazione standard di PowerPoint</vt:lpstr>
      <vt:lpstr>Presentazione standard di PowerPoint</vt:lpstr>
      <vt:lpstr>Implementation - Isom Creek Simulation</vt:lpstr>
      <vt:lpstr>Isom Creek Simulation - Metrics </vt:lpstr>
      <vt:lpstr>Advantages of the PINN architecture</vt:lpstr>
      <vt:lpstr>Limitations</vt:lpstr>
      <vt:lpstr>Future work</vt:lpstr>
      <vt:lpstr>Conclusion</vt:lpstr>
      <vt:lpstr>Acknowledgements</vt:lpstr>
      <vt:lpstr>Presenting authors: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Physics-Informed Machine Learning Simulator for  Wildfire Propagation</dc:title>
  <dc:creator>Valerio Pagliarino</dc:creator>
  <cp:lastModifiedBy>Simone Azeglio</cp:lastModifiedBy>
  <cp:revision>2</cp:revision>
  <dcterms:created xsi:type="dcterms:W3CDTF">2021-03-04T19:58:19Z</dcterms:created>
  <dcterms:modified xsi:type="dcterms:W3CDTF">2021-03-17T00:14:03Z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0x010100369DAC7FC748FE4A8BE6C83F89E8623D</vt:lpwstr>
  </property>
</Properties>
</file>